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notesMasterIdLst>
    <p:notesMasterId r:id="rId20"/>
  </p:notesMasterIdLst>
  <p:sldSz cx="12191695" cy="6858000"/>
  <p:notesSz cx="6858000" cy="1219169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image" Target="../media/image-14-2.png"/><Relationship Id="rId3" Type="http://schemas.openxmlformats.org/officeDocument/2006/relationships/image" Target="../media/image-14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image" Target="../media/image-8-2.png"/><Relationship Id="rId3" Type="http://schemas.openxmlformats.org/officeDocument/2006/relationships/image" Target="../media/image-8-2.png"/><Relationship Id="rId4" Type="http://schemas.openxmlformats.org/officeDocument/2006/relationships/image" Target="../media/image-8-2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1828800"/>
            <a:ext cx="112471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800" b="1" spc="100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EAGLEWAY</a:t>
            </a:r>
            <a:endParaRPr lang="en-US" sz="6800" dirty="0"/>
          </a:p>
        </p:txBody>
      </p:sp>
      <p:sp>
        <p:nvSpPr>
          <p:cNvPr id="3" name="Text 1"/>
          <p:cNvSpPr/>
          <p:nvPr/>
        </p:nvSpPr>
        <p:spPr>
          <a:xfrm>
            <a:off x="566928" y="3154680"/>
            <a:ext cx="10058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Доставка грузов из Китая в Казахстан и Россию</a:t>
            </a:r>
            <a:endParaRPr lang="en-US" sz="2100" dirty="0"/>
          </a:p>
        </p:txBody>
      </p:sp>
      <p:sp>
        <p:nvSpPr>
          <p:cNvPr id="4" name="Text 2"/>
          <p:cNvSpPr/>
          <p:nvPr/>
        </p:nvSpPr>
        <p:spPr>
          <a:xfrm>
            <a:off x="566928" y="3657600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D6E2F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Логистика полного цикла для бизнеса и маркетплейсов</a:t>
            </a:r>
            <a:endParaRPr lang="en-US" sz="1400" dirty="0"/>
          </a:p>
        </p:txBody>
      </p:sp>
      <p:sp>
        <p:nvSpPr>
          <p:cNvPr id="5" name="Shape 3"/>
          <p:cNvSpPr/>
          <p:nvPr/>
        </p:nvSpPr>
        <p:spPr>
          <a:xfrm>
            <a:off x="566928" y="4709160"/>
            <a:ext cx="11064240" cy="0"/>
          </a:xfrm>
          <a:prstGeom prst="line">
            <a:avLst/>
          </a:prstGeom>
          <a:noFill/>
          <a:ln w="12700">
            <a:solidFill>
              <a:srgbClr val="FFFFFF">
                <a:alpha val="35000"/>
              </a:srgbClr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66928" y="4956048"/>
            <a:ext cx="33832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10+ лет на рынке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4315968" y="4956048"/>
            <a:ext cx="33832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10 000+ клиентов</a:t>
            </a:r>
            <a:endParaRPr lang="en-US" sz="1900" dirty="0"/>
          </a:p>
        </p:txBody>
      </p:sp>
      <p:sp>
        <p:nvSpPr>
          <p:cNvPr id="8" name="Text 6"/>
          <p:cNvSpPr/>
          <p:nvPr/>
        </p:nvSpPr>
        <p:spPr>
          <a:xfrm>
            <a:off x="8065008" y="4956048"/>
            <a:ext cx="33832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· Казахстан ·</a:t>
            </a:r>
            <a:endParaRPr lang="en-US" sz="1900" dirty="0"/>
          </a:p>
          <a:p>
            <a:pPr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</a:t>
            </a:r>
            <a:endParaRPr lang="en-US" sz="1900" dirty="0"/>
          </a:p>
        </p:txBody>
      </p:sp>
      <p:sp>
        <p:nvSpPr>
          <p:cNvPr id="9" name="Text 7"/>
          <p:cNvSpPr/>
          <p:nvPr/>
        </p:nvSpPr>
        <p:spPr>
          <a:xfrm>
            <a:off x="566928" y="6263640"/>
            <a:ext cx="7315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C7D6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Презентация компании · 2026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57200"/>
            <a:ext cx="82296" cy="603504"/>
          </a:xfrm>
          <a:prstGeom prst="roundRect">
            <a:avLst>
              <a:gd name="adj" fmla="val 44444"/>
            </a:avLst>
          </a:prstGeom>
          <a:solidFill>
            <a:srgbClr val="2563EB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365760"/>
            <a:ext cx="10515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Таможенное оформление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777240" y="950976"/>
            <a:ext cx="105156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dirty="0">
                <a:solidFill>
                  <a:srgbClr val="8A97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передачи сторонним брокерам — всё на нашей стороне</a:t>
            </a:r>
            <a:endParaRPr lang="en-US" sz="1300" dirty="0"/>
          </a:p>
        </p:txBody>
      </p:sp>
      <p:sp>
        <p:nvSpPr>
          <p:cNvPr id="5" name="Text 3"/>
          <p:cNvSpPr/>
          <p:nvPr/>
        </p:nvSpPr>
        <p:spPr>
          <a:xfrm>
            <a:off x="566928" y="1600200"/>
            <a:ext cx="11057839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42506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Таможню мы делаем сами, без передачи сторонним брокерам. Это даёт полный контроль над сроками и платежами, минимум согласований и понятный для клиента результат. Для клиента это значит одно: меньше рисков и предсказуемые сроки выпуска груза.</a:t>
            </a:r>
            <a:endParaRPr lang="en-US" sz="1200" dirty="0"/>
          </a:p>
        </p:txBody>
      </p:sp>
      <p:sp>
        <p:nvSpPr>
          <p:cNvPr id="6" name="Shape 4"/>
          <p:cNvSpPr/>
          <p:nvPr/>
        </p:nvSpPr>
        <p:spPr>
          <a:xfrm>
            <a:off x="566928" y="2377440"/>
            <a:ext cx="3503066" cy="1417320"/>
          </a:xfrm>
          <a:prstGeom prst="roundRect">
            <a:avLst>
              <a:gd name="adj" fmla="val 6452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27000" dist="38100" dir="5400000">
              <a:srgbClr val="9AA7BD">
                <a:alpha val="26000"/>
              </a:srgbClr>
            </a:outerShdw>
          </a:effectLst>
        </p:spPr>
      </p:sp>
      <p:sp>
        <p:nvSpPr>
          <p:cNvPr id="7" name="Text 5"/>
          <p:cNvSpPr/>
          <p:nvPr/>
        </p:nvSpPr>
        <p:spPr>
          <a:xfrm>
            <a:off x="841248" y="2633472"/>
            <a:ext cx="914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2563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01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841248" y="3127248"/>
            <a:ext cx="2954426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3000"/>
              </a:lnSpc>
              <a:buNone/>
            </a:pPr>
            <a:r>
              <a:rPr lang="en-US" sz="125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Подбор кодов ТН ВЭД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4344314" y="2377440"/>
            <a:ext cx="3503066" cy="1417320"/>
          </a:xfrm>
          <a:prstGeom prst="roundRect">
            <a:avLst>
              <a:gd name="adj" fmla="val 6452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27000" dist="38100" dir="5400000">
              <a:srgbClr val="9AA7BD">
                <a:alpha val="26000"/>
              </a:srgbClr>
            </a:outerShdw>
          </a:effectLst>
        </p:spPr>
      </p:sp>
      <p:sp>
        <p:nvSpPr>
          <p:cNvPr id="10" name="Text 8"/>
          <p:cNvSpPr/>
          <p:nvPr/>
        </p:nvSpPr>
        <p:spPr>
          <a:xfrm>
            <a:off x="4618634" y="2633472"/>
            <a:ext cx="914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2563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02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4618634" y="3127248"/>
            <a:ext cx="2954426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3000"/>
              </a:lnSpc>
              <a:buNone/>
            </a:pPr>
            <a:r>
              <a:rPr lang="en-US" sz="125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 таможенных платежей</a:t>
            </a:r>
            <a:endParaRPr lang="en-US" sz="1250" dirty="0"/>
          </a:p>
        </p:txBody>
      </p:sp>
      <p:sp>
        <p:nvSpPr>
          <p:cNvPr id="12" name="Shape 10"/>
          <p:cNvSpPr/>
          <p:nvPr/>
        </p:nvSpPr>
        <p:spPr>
          <a:xfrm>
            <a:off x="8121701" y="2377440"/>
            <a:ext cx="3503066" cy="1417320"/>
          </a:xfrm>
          <a:prstGeom prst="roundRect">
            <a:avLst>
              <a:gd name="adj" fmla="val 6452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27000" dist="38100" dir="5400000">
              <a:srgbClr val="9AA7BD">
                <a:alpha val="26000"/>
              </a:srgbClr>
            </a:outerShdw>
          </a:effectLst>
        </p:spPr>
      </p:sp>
      <p:sp>
        <p:nvSpPr>
          <p:cNvPr id="13" name="Text 11"/>
          <p:cNvSpPr/>
          <p:nvPr/>
        </p:nvSpPr>
        <p:spPr>
          <a:xfrm>
            <a:off x="8396021" y="2633472"/>
            <a:ext cx="914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2563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8396021" y="3127248"/>
            <a:ext cx="2954426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3000"/>
              </a:lnSpc>
              <a:buNone/>
            </a:pPr>
            <a:r>
              <a:rPr lang="en-US" sz="125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Оформление ГТД</a:t>
            </a:r>
            <a:endParaRPr lang="en-US" sz="1250" dirty="0"/>
          </a:p>
        </p:txBody>
      </p:sp>
      <p:sp>
        <p:nvSpPr>
          <p:cNvPr id="15" name="Shape 13"/>
          <p:cNvSpPr/>
          <p:nvPr/>
        </p:nvSpPr>
        <p:spPr>
          <a:xfrm>
            <a:off x="566928" y="4069080"/>
            <a:ext cx="3503066" cy="1417320"/>
          </a:xfrm>
          <a:prstGeom prst="roundRect">
            <a:avLst>
              <a:gd name="adj" fmla="val 6452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27000" dist="38100" dir="5400000">
              <a:srgbClr val="9AA7BD">
                <a:alpha val="26000"/>
              </a:srgbClr>
            </a:outerShdw>
          </a:effectLst>
        </p:spPr>
      </p:sp>
      <p:sp>
        <p:nvSpPr>
          <p:cNvPr id="16" name="Text 14"/>
          <p:cNvSpPr/>
          <p:nvPr/>
        </p:nvSpPr>
        <p:spPr>
          <a:xfrm>
            <a:off x="841248" y="4325112"/>
            <a:ext cx="914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2563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04</a:t>
            </a:r>
            <a:endParaRPr lang="en-US" sz="2200" dirty="0"/>
          </a:p>
        </p:txBody>
      </p:sp>
      <p:sp>
        <p:nvSpPr>
          <p:cNvPr id="17" name="Text 15"/>
          <p:cNvSpPr/>
          <p:nvPr/>
        </p:nvSpPr>
        <p:spPr>
          <a:xfrm>
            <a:off x="841248" y="4818888"/>
            <a:ext cx="2954426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3000"/>
              </a:lnSpc>
              <a:buNone/>
            </a:pPr>
            <a:r>
              <a:rPr lang="en-US" sz="125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Сертификация и декларации соответствия</a:t>
            </a:r>
            <a:endParaRPr lang="en-US" sz="1250" dirty="0"/>
          </a:p>
        </p:txBody>
      </p:sp>
      <p:sp>
        <p:nvSpPr>
          <p:cNvPr id="18" name="Shape 16"/>
          <p:cNvSpPr/>
          <p:nvPr/>
        </p:nvSpPr>
        <p:spPr>
          <a:xfrm>
            <a:off x="4344314" y="4069080"/>
            <a:ext cx="3503066" cy="1417320"/>
          </a:xfrm>
          <a:prstGeom prst="roundRect">
            <a:avLst>
              <a:gd name="adj" fmla="val 6452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27000" dist="38100" dir="5400000">
              <a:srgbClr val="9AA7BD">
                <a:alpha val="26000"/>
              </a:srgbClr>
            </a:outerShdw>
          </a:effectLst>
        </p:spPr>
      </p:sp>
      <p:sp>
        <p:nvSpPr>
          <p:cNvPr id="19" name="Text 17"/>
          <p:cNvSpPr/>
          <p:nvPr/>
        </p:nvSpPr>
        <p:spPr>
          <a:xfrm>
            <a:off x="4618634" y="4325112"/>
            <a:ext cx="914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2563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05</a:t>
            </a:r>
            <a:endParaRPr lang="en-US" sz="2200" dirty="0"/>
          </a:p>
        </p:txBody>
      </p:sp>
      <p:sp>
        <p:nvSpPr>
          <p:cNvPr id="20" name="Text 18"/>
          <p:cNvSpPr/>
          <p:nvPr/>
        </p:nvSpPr>
        <p:spPr>
          <a:xfrm>
            <a:off x="4618634" y="4818888"/>
            <a:ext cx="2954426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3000"/>
              </a:lnSpc>
              <a:buNone/>
            </a:pPr>
            <a:r>
              <a:rPr lang="en-US" sz="125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Сопровождение ВЭД</a:t>
            </a:r>
            <a:endParaRPr lang="en-US" sz="1250" dirty="0"/>
          </a:p>
        </p:txBody>
      </p:sp>
      <p:sp>
        <p:nvSpPr>
          <p:cNvPr id="21" name="Shape 19"/>
          <p:cNvSpPr/>
          <p:nvPr/>
        </p:nvSpPr>
        <p:spPr>
          <a:xfrm>
            <a:off x="8121701" y="4069080"/>
            <a:ext cx="3503066" cy="1417320"/>
          </a:xfrm>
          <a:prstGeom prst="roundRect">
            <a:avLst>
              <a:gd name="adj" fmla="val 6452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27000" dist="38100" dir="5400000">
              <a:srgbClr val="9AA7BD">
                <a:alpha val="26000"/>
              </a:srgbClr>
            </a:outerShdw>
          </a:effectLst>
        </p:spPr>
      </p:sp>
      <p:sp>
        <p:nvSpPr>
          <p:cNvPr id="22" name="Text 20"/>
          <p:cNvSpPr/>
          <p:nvPr/>
        </p:nvSpPr>
        <p:spPr>
          <a:xfrm>
            <a:off x="8396021" y="4325112"/>
            <a:ext cx="914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2563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06</a:t>
            </a:r>
            <a:endParaRPr lang="en-US" sz="2200" dirty="0"/>
          </a:p>
        </p:txBody>
      </p:sp>
      <p:sp>
        <p:nvSpPr>
          <p:cNvPr id="23" name="Text 21"/>
          <p:cNvSpPr/>
          <p:nvPr/>
        </p:nvSpPr>
        <p:spPr>
          <a:xfrm>
            <a:off x="8396021" y="4818888"/>
            <a:ext cx="2954426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3000"/>
              </a:lnSpc>
              <a:buNone/>
            </a:pPr>
            <a:r>
              <a:rPr lang="en-US" sz="125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при проверках</a:t>
            </a:r>
            <a:endParaRPr lang="en-US" sz="1250" dirty="0"/>
          </a:p>
        </p:txBody>
      </p:sp>
      <p:sp>
        <p:nvSpPr>
          <p:cNvPr id="24" name="Shape 22"/>
          <p:cNvSpPr/>
          <p:nvPr/>
        </p:nvSpPr>
        <p:spPr>
          <a:xfrm>
            <a:off x="566928" y="6272784"/>
            <a:ext cx="11057839" cy="0"/>
          </a:xfrm>
          <a:prstGeom prst="line">
            <a:avLst/>
          </a:prstGeom>
          <a:noFill/>
          <a:ln w="12700">
            <a:solidFill>
              <a:srgbClr val="E3E8F0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566928" y="6364224"/>
            <a:ext cx="27432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Eagle</a:t>
            </a:r>
            <a:pPr indent="0" marL="0">
              <a:buNone/>
            </a:pPr>
            <a:r>
              <a:rPr lang="en-US" sz="1300" b="1" dirty="0">
                <a:solidFill>
                  <a:srgbClr val="2563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way</a:t>
            </a:r>
            <a:endParaRPr lang="en-US" sz="1300" dirty="0"/>
          </a:p>
        </p:txBody>
      </p:sp>
      <p:sp>
        <p:nvSpPr>
          <p:cNvPr id="26" name="Text 24"/>
          <p:cNvSpPr/>
          <p:nvPr/>
        </p:nvSpPr>
        <p:spPr>
          <a:xfrm>
            <a:off x="8881567" y="6364224"/>
            <a:ext cx="27432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20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</a:t>
            </a:r>
            <a:pPr algn="r" indent="0" marL="0">
              <a:buNone/>
            </a:pPr>
            <a:r>
              <a:rPr lang="en-US" sz="1200" dirty="0">
                <a:solidFill>
                  <a:srgbClr val="8A97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/ 18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57200"/>
            <a:ext cx="82296" cy="603504"/>
          </a:xfrm>
          <a:prstGeom prst="roundRect">
            <a:avLst>
              <a:gd name="adj" fmla="val 44444"/>
            </a:avLst>
          </a:prstGeom>
          <a:solidFill>
            <a:srgbClr val="2563EB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365760"/>
            <a:ext cx="1115568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для маркетплейсов · E.Fulik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777240" y="950976"/>
            <a:ext cx="111556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dirty="0">
                <a:solidFill>
                  <a:srgbClr val="8A97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Полный цикл от поставщика до покупателя</a:t>
            </a:r>
            <a:endParaRPr lang="en-US" sz="1300" dirty="0"/>
          </a:p>
        </p:txBody>
      </p:sp>
      <p:sp>
        <p:nvSpPr>
          <p:cNvPr id="5" name="Shape 3"/>
          <p:cNvSpPr/>
          <p:nvPr/>
        </p:nvSpPr>
        <p:spPr>
          <a:xfrm>
            <a:off x="566928" y="1828800"/>
            <a:ext cx="11057839" cy="548640"/>
          </a:xfrm>
          <a:prstGeom prst="roundRect">
            <a:avLst>
              <a:gd name="adj" fmla="val 16667"/>
            </a:avLst>
          </a:prstGeom>
          <a:solidFill>
            <a:srgbClr val="EFF3FB"/>
          </a:solidFill>
          <a:ln/>
        </p:spPr>
      </p:sp>
      <p:sp>
        <p:nvSpPr>
          <p:cNvPr id="6" name="Text 4"/>
          <p:cNvSpPr/>
          <p:nvPr/>
        </p:nvSpPr>
        <p:spPr>
          <a:xfrm>
            <a:off x="841248" y="1828800"/>
            <a:ext cx="10509199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5A64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Поставщик</a:t>
            </a:r>
            <a:pPr indent="0" marL="0">
              <a:buNone/>
            </a:pPr>
            <a:r>
              <a:rPr lang="en-US" sz="1200" dirty="0">
                <a:solidFill>
                  <a:srgbClr val="AEB9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 ➤   </a:t>
            </a:r>
            <a:pPr indent="0" marL="0">
              <a:buNone/>
            </a:pPr>
            <a:r>
              <a:rPr lang="en-US" sz="1200" dirty="0">
                <a:solidFill>
                  <a:srgbClr val="5A64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Склады в Китае</a:t>
            </a:r>
            <a:pPr indent="0" marL="0">
              <a:buNone/>
            </a:pPr>
            <a:r>
              <a:rPr lang="en-US" sz="1200" dirty="0">
                <a:solidFill>
                  <a:srgbClr val="AEB9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 ➤   </a:t>
            </a:r>
            <a:pPr indent="0" marL="0">
              <a:buNone/>
            </a:pPr>
            <a:r>
              <a:rPr lang="en-US" sz="1200" dirty="0">
                <a:solidFill>
                  <a:srgbClr val="5A64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Таможня</a:t>
            </a:r>
            <a:pPr indent="0" marL="0">
              <a:buNone/>
            </a:pPr>
            <a:r>
              <a:rPr lang="en-US" sz="1200" dirty="0">
                <a:solidFill>
                  <a:srgbClr val="AEB9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 ➤   </a:t>
            </a:r>
            <a:pPr indent="0" marL="0">
              <a:buNone/>
            </a:pPr>
            <a:r>
              <a:rPr lang="en-US" sz="1200" dirty="0">
                <a:solidFill>
                  <a:srgbClr val="5A64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Доставка</a:t>
            </a:r>
            <a:pPr indent="0" marL="0">
              <a:buNone/>
            </a:pPr>
            <a:r>
              <a:rPr lang="en-US" sz="1200" dirty="0">
                <a:solidFill>
                  <a:srgbClr val="AEB9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 ➤   </a:t>
            </a:r>
            <a:pPr indent="0" marL="0">
              <a:buNone/>
            </a:pPr>
            <a:r>
              <a:rPr lang="en-US" sz="1200" dirty="0">
                <a:solidFill>
                  <a:srgbClr val="5A64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Склады в РФ/КЗ</a:t>
            </a:r>
            <a:pPr indent="0" marL="0">
              <a:buNone/>
            </a:pPr>
            <a:r>
              <a:rPr lang="en-US" sz="1200" dirty="0">
                <a:solidFill>
                  <a:srgbClr val="AEB9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 ➤   </a:t>
            </a:r>
            <a:pPr indent="0" marL="0">
              <a:buNone/>
            </a:pPr>
            <a:r>
              <a:rPr lang="en-US" sz="1200" b="1" dirty="0">
                <a:solidFill>
                  <a:srgbClr val="2563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Маркетплейс</a:t>
            </a:r>
            <a:endParaRPr lang="en-US" sz="1200" dirty="0"/>
          </a:p>
        </p:txBody>
      </p:sp>
      <p:pic>
        <p:nvPicPr>
          <p:cNvPr id="7" name="Image 0" descr="g_work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" y="2697480"/>
            <a:ext cx="2021373" cy="2743200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804672" y="2953512"/>
            <a:ext cx="512064" cy="512064"/>
          </a:xfrm>
          <a:prstGeom prst="roundRect">
            <a:avLst>
              <a:gd name="adj" fmla="val 21429"/>
            </a:avLst>
          </a:prstGeom>
          <a:solidFill>
            <a:srgbClr val="FFFFFF">
              <a:alpha val="22000"/>
            </a:srgbClr>
          </a:solidFill>
          <a:ln w="12700">
            <a:solidFill>
              <a:srgbClr val="FFFFFF">
                <a:alpha val="45000"/>
              </a:srgbClr>
            </a:solidFill>
            <a:prstDash val="solid"/>
          </a:ln>
        </p:spPr>
      </p:sp>
      <p:pic>
        <p:nvPicPr>
          <p:cNvPr id="9" name="Image 1" descr="ic_store_w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369" y="3089209"/>
            <a:ext cx="240670" cy="24067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804672" y="3630168"/>
            <a:ext cx="1564173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3000"/>
              </a:lnSpc>
              <a:buNone/>
            </a:pPr>
            <a:r>
              <a:rPr lang="en-US" sz="1200" b="1" spc="100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РАБОТАЕМ С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804672" y="4270248"/>
            <a:ext cx="1619037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6000"/>
              </a:lnSpc>
              <a:buNone/>
            </a:pPr>
            <a:r>
              <a:rPr lang="en-US" sz="1000" dirty="0">
                <a:solidFill>
                  <a:srgbClr val="D6E2F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Kaspi.kz · Ozon · Wildberries</a:t>
            </a:r>
            <a:endParaRPr lang="en-US" sz="1000" dirty="0"/>
          </a:p>
        </p:txBody>
      </p:sp>
      <p:sp>
        <p:nvSpPr>
          <p:cNvPr id="12" name="Shape 8"/>
          <p:cNvSpPr/>
          <p:nvPr/>
        </p:nvSpPr>
        <p:spPr>
          <a:xfrm>
            <a:off x="2826045" y="2697480"/>
            <a:ext cx="2021373" cy="2743200"/>
          </a:xfrm>
          <a:prstGeom prst="roundRect">
            <a:avLst>
              <a:gd name="adj" fmla="val 4524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27000" dist="38100" dir="5400000">
              <a:srgbClr val="9AA7BD">
                <a:alpha val="26000"/>
              </a:srgbClr>
            </a:outerShdw>
          </a:effectLst>
        </p:spPr>
      </p:sp>
      <p:pic>
        <p:nvPicPr>
          <p:cNvPr id="13" name="Image 2" descr="gt_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789" y="2953512"/>
            <a:ext cx="512064" cy="512064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063789" y="3630168"/>
            <a:ext cx="1564173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3000"/>
              </a:lnSpc>
              <a:buNone/>
            </a:pPr>
            <a:r>
              <a:rPr lang="en-US" sz="140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FBO / FBS</a:t>
            </a:r>
            <a:endParaRPr lang="en-US" sz="1400" dirty="0"/>
          </a:p>
        </p:txBody>
      </p:sp>
      <p:sp>
        <p:nvSpPr>
          <p:cNvPr id="15" name="Text 10"/>
          <p:cNvSpPr/>
          <p:nvPr/>
        </p:nvSpPr>
        <p:spPr>
          <a:xfrm>
            <a:off x="3063789" y="4270248"/>
            <a:ext cx="1619037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6000"/>
              </a:lnSpc>
              <a:buNone/>
            </a:pPr>
            <a:r>
              <a:rPr lang="en-US" sz="1000" dirty="0">
                <a:solidFill>
                  <a:srgbClr val="8A97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Маркировка, упаковка, отгрузка день в день</a:t>
            </a:r>
            <a:endParaRPr lang="en-US" sz="1000" dirty="0"/>
          </a:p>
        </p:txBody>
      </p:sp>
      <p:sp>
        <p:nvSpPr>
          <p:cNvPr id="16" name="Shape 11"/>
          <p:cNvSpPr/>
          <p:nvPr/>
        </p:nvSpPr>
        <p:spPr>
          <a:xfrm>
            <a:off x="5085161" y="2697480"/>
            <a:ext cx="2021373" cy="2743200"/>
          </a:xfrm>
          <a:prstGeom prst="roundRect">
            <a:avLst>
              <a:gd name="adj" fmla="val 4524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27000" dist="38100" dir="5400000">
              <a:srgbClr val="9AA7BD">
                <a:alpha val="26000"/>
              </a:srgbClr>
            </a:outerShdw>
          </a:effectLst>
        </p:spPr>
      </p:sp>
      <p:pic>
        <p:nvPicPr>
          <p:cNvPr id="17" name="Image 3" descr="gt_undo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2905" y="2953512"/>
            <a:ext cx="512064" cy="512064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5322905" y="3630168"/>
            <a:ext cx="1564173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3000"/>
              </a:lnSpc>
              <a:buNone/>
            </a:pPr>
            <a:r>
              <a:rPr lang="en-US" sz="140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Возвраты</a:t>
            </a:r>
            <a:endParaRPr lang="en-US" sz="1400" dirty="0"/>
          </a:p>
        </p:txBody>
      </p:sp>
      <p:sp>
        <p:nvSpPr>
          <p:cNvPr id="19" name="Text 13"/>
          <p:cNvSpPr/>
          <p:nvPr/>
        </p:nvSpPr>
        <p:spPr>
          <a:xfrm>
            <a:off x="5322905" y="4270248"/>
            <a:ext cx="1619037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6000"/>
              </a:lnSpc>
              <a:buNone/>
            </a:pPr>
            <a:r>
              <a:rPr lang="en-US" sz="1000" dirty="0">
                <a:solidFill>
                  <a:srgbClr val="8A97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Приём, проверка, возврат в продажу</a:t>
            </a:r>
            <a:endParaRPr lang="en-US" sz="1000" dirty="0"/>
          </a:p>
        </p:txBody>
      </p:sp>
      <p:sp>
        <p:nvSpPr>
          <p:cNvPr id="20" name="Shape 14"/>
          <p:cNvSpPr/>
          <p:nvPr/>
        </p:nvSpPr>
        <p:spPr>
          <a:xfrm>
            <a:off x="7344278" y="2697480"/>
            <a:ext cx="2021373" cy="2743200"/>
          </a:xfrm>
          <a:prstGeom prst="roundRect">
            <a:avLst>
              <a:gd name="adj" fmla="val 4524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27000" dist="38100" dir="5400000">
              <a:srgbClr val="9AA7BD">
                <a:alpha val="26000"/>
              </a:srgbClr>
            </a:outerShdw>
          </a:effectLst>
        </p:spPr>
      </p:sp>
      <p:pic>
        <p:nvPicPr>
          <p:cNvPr id="21" name="Image 4" descr="gt_tag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2022" y="2953512"/>
            <a:ext cx="512064" cy="512064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7582022" y="3630168"/>
            <a:ext cx="1564173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3000"/>
              </a:lnSpc>
              <a:buNone/>
            </a:pPr>
            <a:r>
              <a:rPr lang="en-US" sz="140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50 ₸ / ед.</a:t>
            </a:r>
            <a:endParaRPr lang="en-US" sz="1400" dirty="0"/>
          </a:p>
        </p:txBody>
      </p:sp>
      <p:sp>
        <p:nvSpPr>
          <p:cNvPr id="23" name="Text 16"/>
          <p:cNvSpPr/>
          <p:nvPr/>
        </p:nvSpPr>
        <p:spPr>
          <a:xfrm>
            <a:off x="7582022" y="4270248"/>
            <a:ext cx="1619037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6000"/>
              </a:lnSpc>
              <a:buNone/>
            </a:pPr>
            <a:r>
              <a:rPr lang="en-US" sz="1000" dirty="0">
                <a:solidFill>
                  <a:srgbClr val="8A97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Цена зависит от габаритов и объёма</a:t>
            </a:r>
            <a:endParaRPr lang="en-US" sz="1000" dirty="0"/>
          </a:p>
        </p:txBody>
      </p:sp>
      <p:sp>
        <p:nvSpPr>
          <p:cNvPr id="24" name="Shape 17"/>
          <p:cNvSpPr/>
          <p:nvPr/>
        </p:nvSpPr>
        <p:spPr>
          <a:xfrm>
            <a:off x="9603395" y="2697480"/>
            <a:ext cx="2021373" cy="2743200"/>
          </a:xfrm>
          <a:prstGeom prst="roundRect">
            <a:avLst>
              <a:gd name="adj" fmla="val 4524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27000" dist="38100" dir="5400000">
              <a:srgbClr val="9AA7BD">
                <a:alpha val="26000"/>
              </a:srgbClr>
            </a:outerShdw>
          </a:effectLst>
        </p:spPr>
      </p:sp>
      <p:pic>
        <p:nvPicPr>
          <p:cNvPr id="25" name="Image 5" descr="gt_calendar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41139" y="2953512"/>
            <a:ext cx="512064" cy="512064"/>
          </a:xfrm>
          <a:prstGeom prst="rect">
            <a:avLst/>
          </a:prstGeom>
        </p:spPr>
      </p:pic>
      <p:sp>
        <p:nvSpPr>
          <p:cNvPr id="26" name="Text 18"/>
          <p:cNvSpPr/>
          <p:nvPr/>
        </p:nvSpPr>
        <p:spPr>
          <a:xfrm>
            <a:off x="9841139" y="3630168"/>
            <a:ext cx="1564173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3000"/>
              </a:lnSpc>
              <a:buNone/>
            </a:pPr>
            <a:r>
              <a:rPr lang="en-US" sz="140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выходных</a:t>
            </a:r>
            <a:endParaRPr lang="en-US" sz="1400" dirty="0"/>
          </a:p>
        </p:txBody>
      </p:sp>
      <p:sp>
        <p:nvSpPr>
          <p:cNvPr id="27" name="Text 19"/>
          <p:cNvSpPr/>
          <p:nvPr/>
        </p:nvSpPr>
        <p:spPr>
          <a:xfrm>
            <a:off x="9841139" y="4270248"/>
            <a:ext cx="1619037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6000"/>
              </a:lnSpc>
              <a:buNone/>
            </a:pPr>
            <a:r>
              <a:rPr lang="en-US" sz="1000" dirty="0">
                <a:solidFill>
                  <a:srgbClr val="8A97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заказов ежедневно 09:00–18:00</a:t>
            </a:r>
            <a:endParaRPr lang="en-US" sz="1000" dirty="0"/>
          </a:p>
        </p:txBody>
      </p:sp>
      <p:sp>
        <p:nvSpPr>
          <p:cNvPr id="28" name="Shape 20"/>
          <p:cNvSpPr/>
          <p:nvPr/>
        </p:nvSpPr>
        <p:spPr>
          <a:xfrm>
            <a:off x="566928" y="6272784"/>
            <a:ext cx="11057839" cy="0"/>
          </a:xfrm>
          <a:prstGeom prst="line">
            <a:avLst/>
          </a:prstGeom>
          <a:noFill/>
          <a:ln w="12700">
            <a:solidFill>
              <a:srgbClr val="E3E8F0"/>
            </a:solidFill>
            <a:prstDash val="solid"/>
          </a:ln>
        </p:spPr>
      </p:sp>
      <p:sp>
        <p:nvSpPr>
          <p:cNvPr id="29" name="Text 21"/>
          <p:cNvSpPr/>
          <p:nvPr/>
        </p:nvSpPr>
        <p:spPr>
          <a:xfrm>
            <a:off x="566928" y="6364224"/>
            <a:ext cx="27432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Eagle</a:t>
            </a:r>
            <a:pPr indent="0" marL="0">
              <a:buNone/>
            </a:pPr>
            <a:r>
              <a:rPr lang="en-US" sz="1300" b="1" dirty="0">
                <a:solidFill>
                  <a:srgbClr val="2563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way</a:t>
            </a:r>
            <a:endParaRPr lang="en-US" sz="1300" dirty="0"/>
          </a:p>
        </p:txBody>
      </p:sp>
      <p:sp>
        <p:nvSpPr>
          <p:cNvPr id="30" name="Text 22"/>
          <p:cNvSpPr/>
          <p:nvPr/>
        </p:nvSpPr>
        <p:spPr>
          <a:xfrm>
            <a:off x="8881567" y="6364224"/>
            <a:ext cx="27432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20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 </a:t>
            </a:r>
            <a:pPr algn="r" indent="0" marL="0">
              <a:buNone/>
            </a:pPr>
            <a:r>
              <a:rPr lang="en-US" sz="1200" dirty="0">
                <a:solidFill>
                  <a:srgbClr val="8A97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/ 18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57200"/>
            <a:ext cx="82296" cy="603504"/>
          </a:xfrm>
          <a:prstGeom prst="roundRect">
            <a:avLst>
              <a:gd name="adj" fmla="val 44444"/>
            </a:avLst>
          </a:prstGeom>
          <a:solidFill>
            <a:srgbClr val="2563EB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365760"/>
            <a:ext cx="10515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FBL Consulting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777240" y="950976"/>
            <a:ext cx="105156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dirty="0">
                <a:solidFill>
                  <a:srgbClr val="8A97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Аутсорсинг юридических, бухгалтерских и брокерских услуг</a:t>
            </a:r>
            <a:endParaRPr lang="en-US" sz="1300" dirty="0"/>
          </a:p>
        </p:txBody>
      </p:sp>
      <p:sp>
        <p:nvSpPr>
          <p:cNvPr id="5" name="Shape 3"/>
          <p:cNvSpPr/>
          <p:nvPr/>
        </p:nvSpPr>
        <p:spPr>
          <a:xfrm>
            <a:off x="566928" y="1783080"/>
            <a:ext cx="2572436" cy="3931920"/>
          </a:xfrm>
          <a:prstGeom prst="roundRect">
            <a:avLst>
              <a:gd name="adj" fmla="val 3555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27000" dist="38100" dir="5400000">
              <a:srgbClr val="9AA7BD">
                <a:alpha val="26000"/>
              </a:srgbClr>
            </a:outerShdw>
          </a:effectLst>
        </p:spPr>
      </p:sp>
      <p:pic>
        <p:nvPicPr>
          <p:cNvPr id="6" name="Image 0" descr="gt_scal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2039112"/>
            <a:ext cx="457200" cy="45720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426464" y="2039112"/>
            <a:ext cx="151173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50" b="1" spc="100" kern="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ЮРИДИЧЕСКИЕ</a:t>
            </a:r>
            <a:endParaRPr lang="en-US" sz="1150" dirty="0"/>
          </a:p>
        </p:txBody>
      </p:sp>
      <p:sp>
        <p:nvSpPr>
          <p:cNvPr id="8" name="Text 5"/>
          <p:cNvSpPr/>
          <p:nvPr/>
        </p:nvSpPr>
        <p:spPr>
          <a:xfrm>
            <a:off x="822960" y="2651760"/>
            <a:ext cx="2151812" cy="2880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03200" indent="-203200">
              <a:lnSpc>
                <a:spcPct val="104000"/>
              </a:lnSpc>
              <a:spcAft>
                <a:spcPts val="800"/>
              </a:spcAft>
              <a:buSzPct val="100000"/>
              <a:buChar char="•"/>
            </a:pPr>
            <a:r>
              <a:rPr lang="en-US" sz="105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Регистрация ТОО / ИП</a:t>
            </a:r>
            <a:endParaRPr lang="en-US" sz="1050" dirty="0"/>
          </a:p>
          <a:p>
            <a:pPr marL="203200" indent="-203200">
              <a:lnSpc>
                <a:spcPct val="104000"/>
              </a:lnSpc>
              <a:spcAft>
                <a:spcPts val="800"/>
              </a:spcAft>
              <a:buSzPct val="100000"/>
              <a:buChar char="•"/>
            </a:pPr>
            <a:r>
              <a:rPr lang="en-US" sz="105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Договоры и сделки</a:t>
            </a:r>
            <a:endParaRPr lang="en-US" sz="1050" dirty="0"/>
          </a:p>
          <a:p>
            <a:pPr marL="203200" indent="-203200">
              <a:lnSpc>
                <a:spcPct val="104000"/>
              </a:lnSpc>
              <a:spcAft>
                <a:spcPts val="800"/>
              </a:spcAft>
              <a:buSzPct val="100000"/>
              <a:buChar char="•"/>
            </a:pPr>
            <a:r>
              <a:rPr lang="en-US" sz="105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Сопровождение бизнеса</a:t>
            </a:r>
            <a:endParaRPr lang="en-US" sz="1050" dirty="0"/>
          </a:p>
          <a:p>
            <a:pPr marL="203200" indent="-203200">
              <a:lnSpc>
                <a:spcPct val="104000"/>
              </a:lnSpc>
              <a:spcAft>
                <a:spcPts val="800"/>
              </a:spcAft>
              <a:buSzPct val="100000"/>
              <a:buChar char="•"/>
            </a:pPr>
            <a:r>
              <a:rPr lang="en-US" sz="105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Трудовое право</a:t>
            </a:r>
            <a:endParaRPr lang="en-US" sz="1050" dirty="0"/>
          </a:p>
          <a:p>
            <a:pPr marL="203200" indent="-203200">
              <a:lnSpc>
                <a:spcPct val="104000"/>
              </a:lnSpc>
              <a:spcAft>
                <a:spcPts val="800"/>
              </a:spcAft>
              <a:buSzPct val="100000"/>
              <a:buChar char="•"/>
            </a:pPr>
            <a:r>
              <a:rPr lang="en-US" sz="105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Лицензии и разрешения</a:t>
            </a:r>
            <a:endParaRPr lang="en-US" sz="1050" dirty="0"/>
          </a:p>
        </p:txBody>
      </p:sp>
      <p:sp>
        <p:nvSpPr>
          <p:cNvPr id="9" name="Shape 6"/>
          <p:cNvSpPr/>
          <p:nvPr/>
        </p:nvSpPr>
        <p:spPr>
          <a:xfrm>
            <a:off x="3395396" y="1783080"/>
            <a:ext cx="2572436" cy="3931920"/>
          </a:xfrm>
          <a:prstGeom prst="roundRect">
            <a:avLst>
              <a:gd name="adj" fmla="val 3555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27000" dist="38100" dir="5400000">
              <a:srgbClr val="9AA7BD">
                <a:alpha val="26000"/>
              </a:srgbClr>
            </a:outerShdw>
          </a:effectLst>
        </p:spPr>
      </p:sp>
      <p:pic>
        <p:nvPicPr>
          <p:cNvPr id="10" name="Image 1" descr="gt_calculator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428" y="2039112"/>
            <a:ext cx="457200" cy="45720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4254932" y="2039112"/>
            <a:ext cx="151173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50" b="1" spc="100" kern="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БУХГАЛТЕРСКИЕ</a:t>
            </a:r>
            <a:endParaRPr lang="en-US" sz="1150" dirty="0"/>
          </a:p>
        </p:txBody>
      </p:sp>
      <p:sp>
        <p:nvSpPr>
          <p:cNvPr id="12" name="Text 8"/>
          <p:cNvSpPr/>
          <p:nvPr/>
        </p:nvSpPr>
        <p:spPr>
          <a:xfrm>
            <a:off x="3651428" y="2651760"/>
            <a:ext cx="2151812" cy="2880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03200" indent="-203200">
              <a:lnSpc>
                <a:spcPct val="104000"/>
              </a:lnSpc>
              <a:spcAft>
                <a:spcPts val="800"/>
              </a:spcAft>
              <a:buSzPct val="100000"/>
              <a:buChar char="•"/>
            </a:pPr>
            <a:r>
              <a:rPr lang="en-US" sz="105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бухгалтерии</a:t>
            </a:r>
            <a:endParaRPr lang="en-US" sz="1050" dirty="0"/>
          </a:p>
          <a:p>
            <a:pPr marL="203200" indent="-203200">
              <a:lnSpc>
                <a:spcPct val="104000"/>
              </a:lnSpc>
              <a:spcAft>
                <a:spcPts val="800"/>
              </a:spcAft>
              <a:buSzPct val="100000"/>
              <a:buChar char="•"/>
            </a:pPr>
            <a:r>
              <a:rPr lang="en-US" sz="105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Налоговая отчётность</a:t>
            </a:r>
            <a:endParaRPr lang="en-US" sz="1050" dirty="0"/>
          </a:p>
          <a:p>
            <a:pPr marL="203200" indent="-203200">
              <a:lnSpc>
                <a:spcPct val="104000"/>
              </a:lnSpc>
              <a:spcAft>
                <a:spcPts val="800"/>
              </a:spcAft>
              <a:buSzPct val="100000"/>
              <a:buChar char="•"/>
            </a:pPr>
            <a:r>
              <a:rPr lang="en-US" sz="105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 зарплаты</a:t>
            </a:r>
            <a:endParaRPr lang="en-US" sz="1050" dirty="0"/>
          </a:p>
          <a:p>
            <a:pPr marL="203200" indent="-203200">
              <a:lnSpc>
                <a:spcPct val="104000"/>
              </a:lnSpc>
              <a:spcAft>
                <a:spcPts val="800"/>
              </a:spcAft>
              <a:buSzPct val="100000"/>
              <a:buChar char="•"/>
            </a:pPr>
            <a:r>
              <a:rPr lang="en-US" sz="105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учёта</a:t>
            </a:r>
            <a:endParaRPr lang="en-US" sz="1050" dirty="0"/>
          </a:p>
          <a:p>
            <a:pPr marL="203200" indent="-203200">
              <a:lnSpc>
                <a:spcPct val="104000"/>
              </a:lnSpc>
              <a:spcAft>
                <a:spcPts val="800"/>
              </a:spcAft>
              <a:buSzPct val="100000"/>
              <a:buChar char="•"/>
            </a:pPr>
            <a:r>
              <a:rPr lang="en-US" sz="105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Сопровождение проверок</a:t>
            </a:r>
            <a:endParaRPr lang="en-US" sz="1050" dirty="0"/>
          </a:p>
        </p:txBody>
      </p:sp>
      <p:sp>
        <p:nvSpPr>
          <p:cNvPr id="13" name="Shape 9"/>
          <p:cNvSpPr/>
          <p:nvPr/>
        </p:nvSpPr>
        <p:spPr>
          <a:xfrm>
            <a:off x="6223864" y="1783080"/>
            <a:ext cx="2572436" cy="3931920"/>
          </a:xfrm>
          <a:prstGeom prst="roundRect">
            <a:avLst>
              <a:gd name="adj" fmla="val 3555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27000" dist="38100" dir="5400000">
              <a:srgbClr val="9AA7BD">
                <a:alpha val="26000"/>
              </a:srgbClr>
            </a:outerShdw>
          </a:effectLst>
        </p:spPr>
      </p:sp>
      <p:pic>
        <p:nvPicPr>
          <p:cNvPr id="14" name="Image 2" descr="gt_file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9896" y="2039112"/>
            <a:ext cx="457200" cy="457200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083400" y="2039112"/>
            <a:ext cx="151173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50" b="1" spc="100" kern="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ТАМОЖЕННО-БРОКЕРСКИЕ</a:t>
            </a:r>
            <a:endParaRPr lang="en-US" sz="1150" dirty="0"/>
          </a:p>
        </p:txBody>
      </p:sp>
      <p:sp>
        <p:nvSpPr>
          <p:cNvPr id="16" name="Text 11"/>
          <p:cNvSpPr/>
          <p:nvPr/>
        </p:nvSpPr>
        <p:spPr>
          <a:xfrm>
            <a:off x="6479896" y="2651760"/>
            <a:ext cx="2151812" cy="2880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03200" indent="-203200">
              <a:lnSpc>
                <a:spcPct val="104000"/>
              </a:lnSpc>
              <a:spcAft>
                <a:spcPts val="800"/>
              </a:spcAft>
              <a:buSzPct val="100000"/>
              <a:buChar char="•"/>
            </a:pPr>
            <a:r>
              <a:rPr lang="en-US" sz="105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Оформление грузов</a:t>
            </a:r>
            <a:endParaRPr lang="en-US" sz="1050" dirty="0"/>
          </a:p>
          <a:p>
            <a:pPr marL="203200" indent="-203200">
              <a:lnSpc>
                <a:spcPct val="104000"/>
              </a:lnSpc>
              <a:spcAft>
                <a:spcPts val="800"/>
              </a:spcAft>
              <a:buSzPct val="100000"/>
              <a:buChar char="•"/>
            </a:pPr>
            <a:r>
              <a:rPr lang="en-US" sz="105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 и экспорт</a:t>
            </a:r>
            <a:endParaRPr lang="en-US" sz="1050" dirty="0"/>
          </a:p>
          <a:p>
            <a:pPr marL="203200" indent="-203200">
              <a:lnSpc>
                <a:spcPct val="104000"/>
              </a:lnSpc>
              <a:spcAft>
                <a:spcPts val="800"/>
              </a:spcAft>
              <a:buSzPct val="100000"/>
              <a:buChar char="•"/>
            </a:pPr>
            <a:r>
              <a:rPr lang="en-US" sz="105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Декларации</a:t>
            </a:r>
            <a:endParaRPr lang="en-US" sz="1050" dirty="0"/>
          </a:p>
          <a:p>
            <a:pPr marL="203200" indent="-203200">
              <a:lnSpc>
                <a:spcPct val="104000"/>
              </a:lnSpc>
              <a:spcAft>
                <a:spcPts val="800"/>
              </a:spcAft>
              <a:buSzPct val="100000"/>
              <a:buChar char="•"/>
            </a:pPr>
            <a:r>
              <a:rPr lang="en-US" sz="105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Сопровождение ВЭД</a:t>
            </a:r>
            <a:endParaRPr lang="en-US" sz="1050" dirty="0"/>
          </a:p>
          <a:p>
            <a:pPr marL="203200" indent="-203200">
              <a:lnSpc>
                <a:spcPct val="104000"/>
              </a:lnSpc>
              <a:spcAft>
                <a:spcPts val="800"/>
              </a:spcAft>
              <a:buSzPct val="100000"/>
              <a:buChar char="•"/>
            </a:pPr>
            <a:r>
              <a:rPr lang="en-US" sz="105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Сертификация товаров</a:t>
            </a:r>
            <a:endParaRPr lang="en-US" sz="1050" dirty="0"/>
          </a:p>
        </p:txBody>
      </p:sp>
      <p:sp>
        <p:nvSpPr>
          <p:cNvPr id="17" name="Shape 12"/>
          <p:cNvSpPr/>
          <p:nvPr/>
        </p:nvSpPr>
        <p:spPr>
          <a:xfrm>
            <a:off x="9052331" y="1783080"/>
            <a:ext cx="2572436" cy="3931920"/>
          </a:xfrm>
          <a:prstGeom prst="roundRect">
            <a:avLst>
              <a:gd name="adj" fmla="val 3555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27000" dist="38100" dir="5400000">
              <a:srgbClr val="9AA7BD">
                <a:alpha val="26000"/>
              </a:srgbClr>
            </a:outerShdw>
          </a:effectLst>
        </p:spPr>
      </p:sp>
      <p:pic>
        <p:nvPicPr>
          <p:cNvPr id="18" name="Image 3" descr="gt_tag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8363" y="2039112"/>
            <a:ext cx="457200" cy="457200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9911867" y="2039112"/>
            <a:ext cx="151173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50" b="1" spc="100" kern="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ТАРИФЫ</a:t>
            </a:r>
            <a:endParaRPr lang="en-US" sz="1150" dirty="0"/>
          </a:p>
        </p:txBody>
      </p:sp>
      <p:sp>
        <p:nvSpPr>
          <p:cNvPr id="20" name="Text 14"/>
          <p:cNvSpPr/>
          <p:nvPr/>
        </p:nvSpPr>
        <p:spPr>
          <a:xfrm>
            <a:off x="9308363" y="2651760"/>
            <a:ext cx="2151812" cy="2880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03200" indent="-203200">
              <a:lnSpc>
                <a:spcPct val="104000"/>
              </a:lnSpc>
              <a:spcAft>
                <a:spcPts val="1200"/>
              </a:spcAft>
              <a:buSzPct val="100000"/>
              <a:buChar char="•"/>
            </a:pPr>
            <a:r>
              <a:rPr lang="en-US" sz="105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Регистрация ТОО — от 50 000 ₸</a:t>
            </a:r>
            <a:endParaRPr lang="en-US" sz="1050" dirty="0"/>
          </a:p>
          <a:p>
            <a:pPr marL="203200" indent="-203200">
              <a:lnSpc>
                <a:spcPct val="104000"/>
              </a:lnSpc>
              <a:spcAft>
                <a:spcPts val="1200"/>
              </a:spcAft>
              <a:buSzPct val="100000"/>
              <a:buChar char="•"/>
            </a:pPr>
            <a:r>
              <a:rPr lang="en-US" sz="105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Бухгалтерия ИП — от 30 000 ₸ / мес</a:t>
            </a:r>
            <a:endParaRPr lang="en-US" sz="1050" dirty="0"/>
          </a:p>
          <a:p>
            <a:pPr marL="203200" indent="-203200">
              <a:lnSpc>
                <a:spcPct val="104000"/>
              </a:lnSpc>
              <a:spcAft>
                <a:spcPts val="1200"/>
              </a:spcAft>
              <a:buSzPct val="100000"/>
              <a:buChar char="•"/>
            </a:pPr>
            <a:r>
              <a:rPr lang="en-US" sz="105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Юридическая консультация — от 25 000 ₸</a:t>
            </a:r>
            <a:endParaRPr lang="en-US" sz="1050" dirty="0"/>
          </a:p>
        </p:txBody>
      </p:sp>
      <p:sp>
        <p:nvSpPr>
          <p:cNvPr id="21" name="Shape 15"/>
          <p:cNvSpPr/>
          <p:nvPr/>
        </p:nvSpPr>
        <p:spPr>
          <a:xfrm>
            <a:off x="566928" y="6272784"/>
            <a:ext cx="11057839" cy="0"/>
          </a:xfrm>
          <a:prstGeom prst="line">
            <a:avLst/>
          </a:prstGeom>
          <a:noFill/>
          <a:ln w="12700">
            <a:solidFill>
              <a:srgbClr val="E3E8F0"/>
            </a:solidFill>
            <a:prstDash val="solid"/>
          </a:ln>
        </p:spPr>
      </p:sp>
      <p:sp>
        <p:nvSpPr>
          <p:cNvPr id="22" name="Text 16"/>
          <p:cNvSpPr/>
          <p:nvPr/>
        </p:nvSpPr>
        <p:spPr>
          <a:xfrm>
            <a:off x="566928" y="6364224"/>
            <a:ext cx="27432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Eagle</a:t>
            </a:r>
            <a:pPr indent="0" marL="0">
              <a:buNone/>
            </a:pPr>
            <a:r>
              <a:rPr lang="en-US" sz="1300" b="1" dirty="0">
                <a:solidFill>
                  <a:srgbClr val="2563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way</a:t>
            </a:r>
            <a:endParaRPr lang="en-US" sz="1300" dirty="0"/>
          </a:p>
        </p:txBody>
      </p:sp>
      <p:sp>
        <p:nvSpPr>
          <p:cNvPr id="23" name="Text 17"/>
          <p:cNvSpPr/>
          <p:nvPr/>
        </p:nvSpPr>
        <p:spPr>
          <a:xfrm>
            <a:off x="8881567" y="6364224"/>
            <a:ext cx="27432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20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</a:t>
            </a:r>
            <a:pPr algn="r" indent="0" marL="0">
              <a:buNone/>
            </a:pPr>
            <a:r>
              <a:rPr lang="en-US" sz="1200" dirty="0">
                <a:solidFill>
                  <a:srgbClr val="8A97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/ 18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57200"/>
            <a:ext cx="82296" cy="603504"/>
          </a:xfrm>
          <a:prstGeom prst="roundRect">
            <a:avLst>
              <a:gd name="adj" fmla="val 44444"/>
            </a:avLst>
          </a:prstGeom>
          <a:solidFill>
            <a:srgbClr val="2563EB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365760"/>
            <a:ext cx="10515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Цифровой сервис и процесс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777240" y="950976"/>
            <a:ext cx="105156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dirty="0">
                <a:solidFill>
                  <a:srgbClr val="8A97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Приложение, статусы и этапы доставки</a:t>
            </a:r>
            <a:endParaRPr lang="en-US" sz="1300" dirty="0"/>
          </a:p>
        </p:txBody>
      </p:sp>
      <p:sp>
        <p:nvSpPr>
          <p:cNvPr id="5" name="Shape 3"/>
          <p:cNvSpPr/>
          <p:nvPr/>
        </p:nvSpPr>
        <p:spPr>
          <a:xfrm>
            <a:off x="566928" y="1691640"/>
            <a:ext cx="4846320" cy="4160520"/>
          </a:xfrm>
          <a:prstGeom prst="roundRect">
            <a:avLst>
              <a:gd name="adj" fmla="val 2198"/>
            </a:avLst>
          </a:prstGeom>
          <a:solidFill>
            <a:srgbClr val="EFF3FB"/>
          </a:solidFill>
          <a:ln/>
          <a:effectLst>
            <a:outerShdw sx="100000" sy="100000" kx="0" ky="0" algn="bl" rotWithShape="0" blurRad="127000" dist="38100" dir="5400000">
              <a:srgbClr val="9AA7BD">
                <a:alpha val="26000"/>
              </a:srgbClr>
            </a:outerShdw>
          </a:effectLst>
        </p:spPr>
      </p:sp>
      <p:pic>
        <p:nvPicPr>
          <p:cNvPr id="6" name="Image 0" descr="gt_mobil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248" y="1965960"/>
            <a:ext cx="457200" cy="45720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444752" y="1965960"/>
            <a:ext cx="378561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50" b="1" spc="100" kern="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ПРИЛОЖЕНИЕ EAGLEWAY</a:t>
            </a:r>
            <a:endParaRPr lang="en-US" sz="1150" dirty="0"/>
          </a:p>
        </p:txBody>
      </p:sp>
      <p:sp>
        <p:nvSpPr>
          <p:cNvPr id="8" name="Text 5"/>
          <p:cNvSpPr/>
          <p:nvPr/>
        </p:nvSpPr>
        <p:spPr>
          <a:xfrm>
            <a:off x="841248" y="2560320"/>
            <a:ext cx="4389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управления логистикой</a:t>
            </a:r>
            <a:endParaRPr lang="en-US" sz="1400" dirty="0"/>
          </a:p>
        </p:txBody>
      </p:sp>
      <p:sp>
        <p:nvSpPr>
          <p:cNvPr id="9" name="Text 6"/>
          <p:cNvSpPr/>
          <p:nvPr/>
        </p:nvSpPr>
        <p:spPr>
          <a:xfrm>
            <a:off x="841248" y="3063240"/>
            <a:ext cx="4389120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03200" indent="-203200">
              <a:lnSpc>
                <a:spcPct val="105000"/>
              </a:lnSpc>
              <a:spcAft>
                <a:spcPts val="900"/>
              </a:spcAft>
              <a:buSzPct val="100000"/>
              <a:buChar char="•"/>
            </a:pPr>
            <a:r>
              <a:rPr lang="en-US" sz="110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 стоимости и оформление заявки</a:t>
            </a:r>
            <a:endParaRPr lang="en-US" sz="1100" dirty="0"/>
          </a:p>
          <a:p>
            <a:pPr marL="203200" indent="-203200">
              <a:lnSpc>
                <a:spcPct val="105000"/>
              </a:lnSpc>
              <a:spcAft>
                <a:spcPts val="900"/>
              </a:spcAft>
              <a:buSzPct val="100000"/>
              <a:buChar char="•"/>
            </a:pPr>
            <a:r>
              <a:rPr lang="en-US" sz="110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Статусы в реальном времени, GPS для авто</a:t>
            </a:r>
            <a:endParaRPr lang="en-US" sz="1100" dirty="0"/>
          </a:p>
          <a:p>
            <a:pPr marL="203200" indent="-203200">
              <a:lnSpc>
                <a:spcPct val="105000"/>
              </a:lnSpc>
              <a:spcAft>
                <a:spcPts val="900"/>
              </a:spcAft>
              <a:buSzPct val="100000"/>
              <a:buChar char="•"/>
            </a:pPr>
            <a:r>
              <a:rPr lang="en-US" sz="110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 и видео со складов</a:t>
            </a:r>
            <a:endParaRPr lang="en-US" sz="1100" dirty="0"/>
          </a:p>
          <a:p>
            <a:pPr marL="203200" indent="-203200">
              <a:lnSpc>
                <a:spcPct val="105000"/>
              </a:lnSpc>
              <a:spcAft>
                <a:spcPts val="900"/>
              </a:spcAft>
              <a:buSzPct val="100000"/>
              <a:buChar char="•"/>
            </a:pPr>
            <a:r>
              <a:rPr lang="en-US" sz="110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Push-уведомления о ключевых событиях</a:t>
            </a:r>
            <a:endParaRPr lang="en-US" sz="1100" dirty="0"/>
          </a:p>
          <a:p>
            <a:pPr marL="203200" indent="-203200">
              <a:lnSpc>
                <a:spcPct val="105000"/>
              </a:lnSpc>
              <a:spcAft>
                <a:spcPts val="900"/>
              </a:spcAft>
              <a:buSzPct val="100000"/>
              <a:buChar char="•"/>
            </a:pPr>
            <a:r>
              <a:rPr lang="en-US" sz="110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Чат с менеджером и выгрузка документов</a:t>
            </a:r>
            <a:endParaRPr lang="en-US" sz="1100" dirty="0"/>
          </a:p>
        </p:txBody>
      </p:sp>
      <p:sp>
        <p:nvSpPr>
          <p:cNvPr id="10" name="Text 7"/>
          <p:cNvSpPr/>
          <p:nvPr/>
        </p:nvSpPr>
        <p:spPr>
          <a:xfrm>
            <a:off x="841248" y="5394960"/>
            <a:ext cx="43891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8A97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Языки: русский · казахский · китайский</a:t>
            </a:r>
            <a:endParaRPr lang="en-US" sz="1000" dirty="0"/>
          </a:p>
        </p:txBody>
      </p:sp>
      <p:sp>
        <p:nvSpPr>
          <p:cNvPr id="11" name="Shape 8"/>
          <p:cNvSpPr/>
          <p:nvPr/>
        </p:nvSpPr>
        <p:spPr>
          <a:xfrm>
            <a:off x="5733288" y="1691640"/>
            <a:ext cx="5891479" cy="4160520"/>
          </a:xfrm>
          <a:prstGeom prst="roundRect">
            <a:avLst>
              <a:gd name="adj" fmla="val 2198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27000" dist="38100" dir="5400000">
              <a:srgbClr val="9AA7BD">
                <a:alpha val="26000"/>
              </a:srgbClr>
            </a:outerShdw>
          </a:effectLst>
        </p:spPr>
      </p:sp>
      <p:pic>
        <p:nvPicPr>
          <p:cNvPr id="12" name="Image 1" descr="gt_list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608" y="1965960"/>
            <a:ext cx="457200" cy="457200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6611112" y="1965960"/>
            <a:ext cx="48307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50" b="1" spc="100" kern="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ПРОЦЕССА</a:t>
            </a:r>
            <a:endParaRPr lang="en-US" sz="1150" dirty="0"/>
          </a:p>
        </p:txBody>
      </p:sp>
      <p:sp>
        <p:nvSpPr>
          <p:cNvPr id="14" name="Shape 10"/>
          <p:cNvSpPr/>
          <p:nvPr/>
        </p:nvSpPr>
        <p:spPr>
          <a:xfrm>
            <a:off x="6007608" y="2606040"/>
            <a:ext cx="2534260" cy="658368"/>
          </a:xfrm>
          <a:prstGeom prst="roundRect">
            <a:avLst>
              <a:gd name="adj" fmla="val 11111"/>
            </a:avLst>
          </a:prstGeom>
          <a:solidFill>
            <a:srgbClr val="F5F8FD"/>
          </a:solidFill>
          <a:ln/>
        </p:spPr>
      </p:sp>
      <p:sp>
        <p:nvSpPr>
          <p:cNvPr id="15" name="Shape 11"/>
          <p:cNvSpPr/>
          <p:nvPr/>
        </p:nvSpPr>
        <p:spPr>
          <a:xfrm>
            <a:off x="6153912" y="2734056"/>
            <a:ext cx="402336" cy="402336"/>
          </a:xfrm>
          <a:prstGeom prst="roundRect">
            <a:avLst>
              <a:gd name="adj" fmla="val 18182"/>
            </a:avLst>
          </a:prstGeom>
          <a:solidFill>
            <a:srgbClr val="EAF0FC"/>
          </a:solidFill>
          <a:ln/>
        </p:spPr>
      </p:sp>
      <p:sp>
        <p:nvSpPr>
          <p:cNvPr id="16" name="Text 12"/>
          <p:cNvSpPr/>
          <p:nvPr/>
        </p:nvSpPr>
        <p:spPr>
          <a:xfrm>
            <a:off x="6153912" y="2734056"/>
            <a:ext cx="40233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2563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1200" dirty="0"/>
          </a:p>
        </p:txBody>
      </p:sp>
      <p:sp>
        <p:nvSpPr>
          <p:cNvPr id="17" name="Text 13"/>
          <p:cNvSpPr/>
          <p:nvPr/>
        </p:nvSpPr>
        <p:spPr>
          <a:xfrm>
            <a:off x="6665976" y="2651760"/>
            <a:ext cx="17570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Приём и регистрация в Китае</a:t>
            </a:r>
            <a:endParaRPr lang="en-US" sz="1050" dirty="0"/>
          </a:p>
        </p:txBody>
      </p:sp>
      <p:sp>
        <p:nvSpPr>
          <p:cNvPr id="18" name="Shape 14"/>
          <p:cNvSpPr/>
          <p:nvPr/>
        </p:nvSpPr>
        <p:spPr>
          <a:xfrm>
            <a:off x="6007608" y="3410712"/>
            <a:ext cx="2534260" cy="658368"/>
          </a:xfrm>
          <a:prstGeom prst="roundRect">
            <a:avLst>
              <a:gd name="adj" fmla="val 11111"/>
            </a:avLst>
          </a:prstGeom>
          <a:solidFill>
            <a:srgbClr val="F5F8FD"/>
          </a:solidFill>
          <a:ln/>
        </p:spPr>
      </p:sp>
      <p:sp>
        <p:nvSpPr>
          <p:cNvPr id="19" name="Shape 15"/>
          <p:cNvSpPr/>
          <p:nvPr/>
        </p:nvSpPr>
        <p:spPr>
          <a:xfrm>
            <a:off x="6153912" y="3538728"/>
            <a:ext cx="402336" cy="402336"/>
          </a:xfrm>
          <a:prstGeom prst="roundRect">
            <a:avLst>
              <a:gd name="adj" fmla="val 18182"/>
            </a:avLst>
          </a:prstGeom>
          <a:solidFill>
            <a:srgbClr val="EAF0FC"/>
          </a:solidFill>
          <a:ln/>
        </p:spPr>
      </p:sp>
      <p:sp>
        <p:nvSpPr>
          <p:cNvPr id="20" name="Text 16"/>
          <p:cNvSpPr/>
          <p:nvPr/>
        </p:nvSpPr>
        <p:spPr>
          <a:xfrm>
            <a:off x="6153912" y="3538728"/>
            <a:ext cx="40233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2563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21" name="Text 17"/>
          <p:cNvSpPr/>
          <p:nvPr/>
        </p:nvSpPr>
        <p:spPr>
          <a:xfrm>
            <a:off x="6665976" y="3456432"/>
            <a:ext cx="17570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Проверка, сортировка, консолидация</a:t>
            </a:r>
            <a:endParaRPr lang="en-US" sz="1050" dirty="0"/>
          </a:p>
        </p:txBody>
      </p:sp>
      <p:sp>
        <p:nvSpPr>
          <p:cNvPr id="22" name="Shape 18"/>
          <p:cNvSpPr/>
          <p:nvPr/>
        </p:nvSpPr>
        <p:spPr>
          <a:xfrm>
            <a:off x="6007608" y="4215384"/>
            <a:ext cx="2534260" cy="658368"/>
          </a:xfrm>
          <a:prstGeom prst="roundRect">
            <a:avLst>
              <a:gd name="adj" fmla="val 11111"/>
            </a:avLst>
          </a:prstGeom>
          <a:solidFill>
            <a:srgbClr val="F5F8FD"/>
          </a:solidFill>
          <a:ln/>
        </p:spPr>
      </p:sp>
      <p:sp>
        <p:nvSpPr>
          <p:cNvPr id="23" name="Shape 19"/>
          <p:cNvSpPr/>
          <p:nvPr/>
        </p:nvSpPr>
        <p:spPr>
          <a:xfrm>
            <a:off x="6153912" y="4343400"/>
            <a:ext cx="402336" cy="402336"/>
          </a:xfrm>
          <a:prstGeom prst="roundRect">
            <a:avLst>
              <a:gd name="adj" fmla="val 18182"/>
            </a:avLst>
          </a:prstGeom>
          <a:solidFill>
            <a:srgbClr val="EAF0FC"/>
          </a:solidFill>
          <a:ln/>
        </p:spPr>
      </p:sp>
      <p:sp>
        <p:nvSpPr>
          <p:cNvPr id="24" name="Text 20"/>
          <p:cNvSpPr/>
          <p:nvPr/>
        </p:nvSpPr>
        <p:spPr>
          <a:xfrm>
            <a:off x="6153912" y="4343400"/>
            <a:ext cx="40233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2563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25" name="Text 21"/>
          <p:cNvSpPr/>
          <p:nvPr/>
        </p:nvSpPr>
        <p:spPr>
          <a:xfrm>
            <a:off x="6665976" y="4261104"/>
            <a:ext cx="17570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и упаковка</a:t>
            </a:r>
            <a:endParaRPr lang="en-US" sz="1050" dirty="0"/>
          </a:p>
        </p:txBody>
      </p:sp>
      <p:sp>
        <p:nvSpPr>
          <p:cNvPr id="26" name="Shape 22"/>
          <p:cNvSpPr/>
          <p:nvPr/>
        </p:nvSpPr>
        <p:spPr>
          <a:xfrm>
            <a:off x="6007608" y="5020056"/>
            <a:ext cx="2534260" cy="658368"/>
          </a:xfrm>
          <a:prstGeom prst="roundRect">
            <a:avLst>
              <a:gd name="adj" fmla="val 11111"/>
            </a:avLst>
          </a:prstGeom>
          <a:solidFill>
            <a:srgbClr val="F5F8FD"/>
          </a:solidFill>
          <a:ln/>
        </p:spPr>
      </p:sp>
      <p:sp>
        <p:nvSpPr>
          <p:cNvPr id="27" name="Shape 23"/>
          <p:cNvSpPr/>
          <p:nvPr/>
        </p:nvSpPr>
        <p:spPr>
          <a:xfrm>
            <a:off x="6153912" y="5148072"/>
            <a:ext cx="402336" cy="402336"/>
          </a:xfrm>
          <a:prstGeom prst="roundRect">
            <a:avLst>
              <a:gd name="adj" fmla="val 18182"/>
            </a:avLst>
          </a:prstGeom>
          <a:solidFill>
            <a:srgbClr val="EAF0FC"/>
          </a:solidFill>
          <a:ln/>
        </p:spPr>
      </p:sp>
      <p:sp>
        <p:nvSpPr>
          <p:cNvPr id="28" name="Text 24"/>
          <p:cNvSpPr/>
          <p:nvPr/>
        </p:nvSpPr>
        <p:spPr>
          <a:xfrm>
            <a:off x="6153912" y="5148072"/>
            <a:ext cx="40233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2563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29" name="Text 25"/>
          <p:cNvSpPr/>
          <p:nvPr/>
        </p:nvSpPr>
        <p:spPr>
          <a:xfrm>
            <a:off x="6665976" y="5065776"/>
            <a:ext cx="17570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Таможенное оформление</a:t>
            </a:r>
            <a:endParaRPr lang="en-US" sz="1050" dirty="0"/>
          </a:p>
        </p:txBody>
      </p:sp>
      <p:sp>
        <p:nvSpPr>
          <p:cNvPr id="30" name="Shape 26"/>
          <p:cNvSpPr/>
          <p:nvPr/>
        </p:nvSpPr>
        <p:spPr>
          <a:xfrm>
            <a:off x="8816188" y="2606040"/>
            <a:ext cx="2534260" cy="658368"/>
          </a:xfrm>
          <a:prstGeom prst="roundRect">
            <a:avLst>
              <a:gd name="adj" fmla="val 11111"/>
            </a:avLst>
          </a:prstGeom>
          <a:solidFill>
            <a:srgbClr val="F5F8FD"/>
          </a:solidFill>
          <a:ln/>
        </p:spPr>
      </p:sp>
      <p:sp>
        <p:nvSpPr>
          <p:cNvPr id="31" name="Shape 27"/>
          <p:cNvSpPr/>
          <p:nvPr/>
        </p:nvSpPr>
        <p:spPr>
          <a:xfrm>
            <a:off x="8962492" y="2734056"/>
            <a:ext cx="402336" cy="402336"/>
          </a:xfrm>
          <a:prstGeom prst="roundRect">
            <a:avLst>
              <a:gd name="adj" fmla="val 18182"/>
            </a:avLst>
          </a:prstGeom>
          <a:solidFill>
            <a:srgbClr val="EAF0FC"/>
          </a:solidFill>
          <a:ln/>
        </p:spPr>
      </p:sp>
      <p:sp>
        <p:nvSpPr>
          <p:cNvPr id="32" name="Text 28"/>
          <p:cNvSpPr/>
          <p:nvPr/>
        </p:nvSpPr>
        <p:spPr>
          <a:xfrm>
            <a:off x="8962492" y="2734056"/>
            <a:ext cx="40233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2563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33" name="Text 29"/>
          <p:cNvSpPr/>
          <p:nvPr/>
        </p:nvSpPr>
        <p:spPr>
          <a:xfrm>
            <a:off x="9474556" y="2651760"/>
            <a:ext cx="17570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Транспортировка в КЗ / РФ</a:t>
            </a:r>
            <a:endParaRPr lang="en-US" sz="1050" dirty="0"/>
          </a:p>
        </p:txBody>
      </p:sp>
      <p:sp>
        <p:nvSpPr>
          <p:cNvPr id="34" name="Shape 30"/>
          <p:cNvSpPr/>
          <p:nvPr/>
        </p:nvSpPr>
        <p:spPr>
          <a:xfrm>
            <a:off x="8816188" y="3410712"/>
            <a:ext cx="2534260" cy="658368"/>
          </a:xfrm>
          <a:prstGeom prst="roundRect">
            <a:avLst>
              <a:gd name="adj" fmla="val 11111"/>
            </a:avLst>
          </a:prstGeom>
          <a:solidFill>
            <a:srgbClr val="F5F8FD"/>
          </a:solidFill>
          <a:ln/>
        </p:spPr>
      </p:sp>
      <p:sp>
        <p:nvSpPr>
          <p:cNvPr id="35" name="Shape 31"/>
          <p:cNvSpPr/>
          <p:nvPr/>
        </p:nvSpPr>
        <p:spPr>
          <a:xfrm>
            <a:off x="8962492" y="3538728"/>
            <a:ext cx="402336" cy="402336"/>
          </a:xfrm>
          <a:prstGeom prst="roundRect">
            <a:avLst>
              <a:gd name="adj" fmla="val 18182"/>
            </a:avLst>
          </a:prstGeom>
          <a:solidFill>
            <a:srgbClr val="EAF0FC"/>
          </a:solidFill>
          <a:ln/>
        </p:spPr>
      </p:sp>
      <p:sp>
        <p:nvSpPr>
          <p:cNvPr id="36" name="Text 32"/>
          <p:cNvSpPr/>
          <p:nvPr/>
        </p:nvSpPr>
        <p:spPr>
          <a:xfrm>
            <a:off x="8962492" y="3538728"/>
            <a:ext cx="40233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2563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37" name="Text 33"/>
          <p:cNvSpPr/>
          <p:nvPr/>
        </p:nvSpPr>
        <p:spPr>
          <a:xfrm>
            <a:off x="9474556" y="3456432"/>
            <a:ext cx="17570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Прибытие и разгрузка</a:t>
            </a:r>
            <a:endParaRPr lang="en-US" sz="1050" dirty="0"/>
          </a:p>
        </p:txBody>
      </p:sp>
      <p:sp>
        <p:nvSpPr>
          <p:cNvPr id="38" name="Shape 34"/>
          <p:cNvSpPr/>
          <p:nvPr/>
        </p:nvSpPr>
        <p:spPr>
          <a:xfrm>
            <a:off x="8816188" y="4215384"/>
            <a:ext cx="2534260" cy="658368"/>
          </a:xfrm>
          <a:prstGeom prst="roundRect">
            <a:avLst>
              <a:gd name="adj" fmla="val 11111"/>
            </a:avLst>
          </a:prstGeom>
          <a:solidFill>
            <a:srgbClr val="F5F8FD"/>
          </a:solidFill>
          <a:ln/>
        </p:spPr>
      </p:sp>
      <p:sp>
        <p:nvSpPr>
          <p:cNvPr id="39" name="Shape 35"/>
          <p:cNvSpPr/>
          <p:nvPr/>
        </p:nvSpPr>
        <p:spPr>
          <a:xfrm>
            <a:off x="8962492" y="4343400"/>
            <a:ext cx="402336" cy="402336"/>
          </a:xfrm>
          <a:prstGeom prst="roundRect">
            <a:avLst>
              <a:gd name="adj" fmla="val 18182"/>
            </a:avLst>
          </a:prstGeom>
          <a:solidFill>
            <a:srgbClr val="EAF0FC"/>
          </a:solidFill>
          <a:ln/>
        </p:spPr>
      </p:sp>
      <p:sp>
        <p:nvSpPr>
          <p:cNvPr id="40" name="Text 36"/>
          <p:cNvSpPr/>
          <p:nvPr/>
        </p:nvSpPr>
        <p:spPr>
          <a:xfrm>
            <a:off x="8962492" y="4343400"/>
            <a:ext cx="40233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2563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41" name="Text 37"/>
          <p:cNvSpPr/>
          <p:nvPr/>
        </p:nvSpPr>
        <p:spPr>
          <a:xfrm>
            <a:off x="9474556" y="4261104"/>
            <a:ext cx="17570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Выдача и отчётность</a:t>
            </a:r>
            <a:endParaRPr lang="en-US" sz="1050" dirty="0"/>
          </a:p>
        </p:txBody>
      </p:sp>
      <p:sp>
        <p:nvSpPr>
          <p:cNvPr id="42" name="Shape 38"/>
          <p:cNvSpPr/>
          <p:nvPr/>
        </p:nvSpPr>
        <p:spPr>
          <a:xfrm>
            <a:off x="8816188" y="5020056"/>
            <a:ext cx="2534260" cy="658368"/>
          </a:xfrm>
          <a:prstGeom prst="roundRect">
            <a:avLst>
              <a:gd name="adj" fmla="val 11111"/>
            </a:avLst>
          </a:prstGeom>
          <a:solidFill>
            <a:srgbClr val="F5F8FD"/>
          </a:solidFill>
          <a:ln/>
        </p:spPr>
      </p:sp>
      <p:sp>
        <p:nvSpPr>
          <p:cNvPr id="43" name="Shape 39"/>
          <p:cNvSpPr/>
          <p:nvPr/>
        </p:nvSpPr>
        <p:spPr>
          <a:xfrm>
            <a:off x="8962492" y="5148072"/>
            <a:ext cx="402336" cy="402336"/>
          </a:xfrm>
          <a:prstGeom prst="roundRect">
            <a:avLst>
              <a:gd name="adj" fmla="val 18182"/>
            </a:avLst>
          </a:prstGeom>
          <a:solidFill>
            <a:srgbClr val="EAF0FC"/>
          </a:solidFill>
          <a:ln/>
        </p:spPr>
      </p:sp>
      <p:sp>
        <p:nvSpPr>
          <p:cNvPr id="44" name="Text 40"/>
          <p:cNvSpPr/>
          <p:nvPr/>
        </p:nvSpPr>
        <p:spPr>
          <a:xfrm>
            <a:off x="8962492" y="5148072"/>
            <a:ext cx="40233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2563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45" name="Text 41"/>
          <p:cNvSpPr/>
          <p:nvPr/>
        </p:nvSpPr>
        <p:spPr>
          <a:xfrm>
            <a:off x="9474556" y="5065776"/>
            <a:ext cx="17570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Пост-сервис и поддержка</a:t>
            </a:r>
            <a:endParaRPr lang="en-US" sz="1050" dirty="0"/>
          </a:p>
        </p:txBody>
      </p:sp>
      <p:sp>
        <p:nvSpPr>
          <p:cNvPr id="46" name="Shape 42"/>
          <p:cNvSpPr/>
          <p:nvPr/>
        </p:nvSpPr>
        <p:spPr>
          <a:xfrm>
            <a:off x="566928" y="6272784"/>
            <a:ext cx="11057839" cy="0"/>
          </a:xfrm>
          <a:prstGeom prst="line">
            <a:avLst/>
          </a:prstGeom>
          <a:noFill/>
          <a:ln w="12700">
            <a:solidFill>
              <a:srgbClr val="E3E8F0"/>
            </a:solidFill>
            <a:prstDash val="solid"/>
          </a:ln>
        </p:spPr>
      </p:sp>
      <p:sp>
        <p:nvSpPr>
          <p:cNvPr id="47" name="Text 43"/>
          <p:cNvSpPr/>
          <p:nvPr/>
        </p:nvSpPr>
        <p:spPr>
          <a:xfrm>
            <a:off x="566928" y="6364224"/>
            <a:ext cx="27432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Eagle</a:t>
            </a:r>
            <a:pPr indent="0" marL="0">
              <a:buNone/>
            </a:pPr>
            <a:r>
              <a:rPr lang="en-US" sz="1300" b="1" dirty="0">
                <a:solidFill>
                  <a:srgbClr val="2563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way</a:t>
            </a:r>
            <a:endParaRPr lang="en-US" sz="1300" dirty="0"/>
          </a:p>
        </p:txBody>
      </p:sp>
      <p:sp>
        <p:nvSpPr>
          <p:cNvPr id="48" name="Text 44"/>
          <p:cNvSpPr/>
          <p:nvPr/>
        </p:nvSpPr>
        <p:spPr>
          <a:xfrm>
            <a:off x="8881567" y="6364224"/>
            <a:ext cx="27432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20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 </a:t>
            </a:r>
            <a:pPr algn="r" indent="0" marL="0">
              <a:buNone/>
            </a:pPr>
            <a:r>
              <a:rPr lang="en-US" sz="1200" dirty="0">
                <a:solidFill>
                  <a:srgbClr val="8A97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/ 18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57200"/>
            <a:ext cx="82296" cy="603504"/>
          </a:xfrm>
          <a:prstGeom prst="roundRect">
            <a:avLst>
              <a:gd name="adj" fmla="val 44444"/>
            </a:avLst>
          </a:prstGeom>
          <a:solidFill>
            <a:srgbClr val="2563EB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365760"/>
            <a:ext cx="10515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Торговый дом Eagleway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777240" y="950976"/>
            <a:ext cx="105156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dirty="0">
                <a:solidFill>
                  <a:srgbClr val="8A97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у поставщика нет лицензии на экспорт</a:t>
            </a:r>
            <a:endParaRPr lang="en-US" sz="1300" dirty="0"/>
          </a:p>
        </p:txBody>
      </p:sp>
      <p:sp>
        <p:nvSpPr>
          <p:cNvPr id="5" name="Text 3"/>
          <p:cNvSpPr/>
          <p:nvPr/>
        </p:nvSpPr>
        <p:spPr>
          <a:xfrm>
            <a:off x="566928" y="1554480"/>
            <a:ext cx="11057839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42506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Торговый дом Eagleway выступает посредником между клиентом и поставщиком в Китае: оформляет покупку на себя, когда у фабрики нет лицензии на экспорт и провести сделку напрямую невозможно.</a:t>
            </a:r>
            <a:endParaRPr lang="en-US" sz="1200" dirty="0"/>
          </a:p>
        </p:txBody>
      </p:sp>
      <p:sp>
        <p:nvSpPr>
          <p:cNvPr id="6" name="Shape 4"/>
          <p:cNvSpPr/>
          <p:nvPr/>
        </p:nvSpPr>
        <p:spPr>
          <a:xfrm>
            <a:off x="566928" y="2240280"/>
            <a:ext cx="5391760" cy="1554480"/>
          </a:xfrm>
          <a:prstGeom prst="roundRect">
            <a:avLst>
              <a:gd name="adj" fmla="val 5882"/>
            </a:avLst>
          </a:prstGeom>
          <a:solidFill>
            <a:srgbClr val="EFF3FB"/>
          </a:solidFill>
          <a:ln/>
          <a:effectLst>
            <a:outerShdw sx="100000" sy="100000" kx="0" ky="0" algn="bl" rotWithShape="0" blurRad="127000" dist="38100" dir="5400000">
              <a:srgbClr val="9AA7BD">
                <a:alpha val="26000"/>
              </a:srgbClr>
            </a:outerShdw>
          </a:effectLst>
        </p:spPr>
      </p:sp>
      <p:pic>
        <p:nvPicPr>
          <p:cNvPr id="7" name="Image 0" descr="gt_map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248" y="2441448"/>
            <a:ext cx="457200" cy="45720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444752" y="2441448"/>
            <a:ext cx="433105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50" b="1" spc="100" kern="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</a:t>
            </a:r>
            <a:endParaRPr lang="en-US" sz="1150" dirty="0"/>
          </a:p>
        </p:txBody>
      </p:sp>
      <p:sp>
        <p:nvSpPr>
          <p:cNvPr id="9" name="Text 6"/>
          <p:cNvSpPr/>
          <p:nvPr/>
        </p:nvSpPr>
        <p:spPr>
          <a:xfrm>
            <a:off x="841248" y="2953512"/>
            <a:ext cx="49345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03200" indent="-203200">
              <a:lnSpc>
                <a:spcPct val="103000"/>
              </a:lnSpc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Сумма заказа от 20 000 юаней</a:t>
            </a:r>
            <a:endParaRPr lang="en-US" sz="1100" dirty="0"/>
          </a:p>
          <a:p>
            <a:pPr marL="203200" indent="-203200">
              <a:lnSpc>
                <a:spcPct val="103000"/>
              </a:lnSpc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Поставщик принимает оплату по счёту внутри Китая</a:t>
            </a:r>
            <a:endParaRPr lang="en-US" sz="1100" dirty="0"/>
          </a:p>
          <a:p>
            <a:pPr marL="203200" indent="-203200">
              <a:lnSpc>
                <a:spcPct val="103000"/>
              </a:lnSpc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Оплата только в долларах</a:t>
            </a:r>
            <a:endParaRPr lang="en-US" sz="1100" dirty="0"/>
          </a:p>
        </p:txBody>
      </p:sp>
      <p:sp>
        <p:nvSpPr>
          <p:cNvPr id="10" name="Shape 7"/>
          <p:cNvSpPr/>
          <p:nvPr/>
        </p:nvSpPr>
        <p:spPr>
          <a:xfrm>
            <a:off x="6233008" y="2240280"/>
            <a:ext cx="5391760" cy="1554480"/>
          </a:xfrm>
          <a:prstGeom prst="roundRect">
            <a:avLst>
              <a:gd name="adj" fmla="val 5882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27000" dist="38100" dir="5400000">
              <a:srgbClr val="9AA7BD">
                <a:alpha val="26000"/>
              </a:srgbClr>
            </a:outerShdw>
          </a:effectLst>
        </p:spPr>
      </p:sp>
      <p:pic>
        <p:nvPicPr>
          <p:cNvPr id="11" name="Image 1" descr="gt_map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328" y="2441448"/>
            <a:ext cx="457200" cy="457200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7110832" y="2441448"/>
            <a:ext cx="433105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50" b="1" spc="100" kern="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</a:t>
            </a:r>
            <a:endParaRPr lang="en-US" sz="1150" dirty="0"/>
          </a:p>
        </p:txBody>
      </p:sp>
      <p:sp>
        <p:nvSpPr>
          <p:cNvPr id="13" name="Text 9"/>
          <p:cNvSpPr/>
          <p:nvPr/>
        </p:nvSpPr>
        <p:spPr>
          <a:xfrm>
            <a:off x="6507328" y="2953512"/>
            <a:ext cx="49345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03200" indent="-203200">
              <a:lnSpc>
                <a:spcPct val="103000"/>
              </a:lnSpc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Сумма заказа от 20 000 юаней</a:t>
            </a:r>
            <a:endParaRPr lang="en-US" sz="1100" dirty="0"/>
          </a:p>
          <a:p>
            <a:pPr marL="203200" indent="-203200">
              <a:lnSpc>
                <a:spcPct val="103000"/>
              </a:lnSpc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Оплата в юанях (с конвертацией через банк)</a:t>
            </a:r>
            <a:endParaRPr lang="en-US" sz="1100" dirty="0"/>
          </a:p>
          <a:p>
            <a:pPr marL="203200" indent="-203200">
              <a:lnSpc>
                <a:spcPct val="103000"/>
              </a:lnSpc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Оплата через Банк ВТБ Шанхай</a:t>
            </a:r>
            <a:endParaRPr lang="en-US" sz="1100" dirty="0"/>
          </a:p>
        </p:txBody>
      </p:sp>
      <p:sp>
        <p:nvSpPr>
          <p:cNvPr id="14" name="Shape 10"/>
          <p:cNvSpPr/>
          <p:nvPr/>
        </p:nvSpPr>
        <p:spPr>
          <a:xfrm>
            <a:off x="566928" y="3977640"/>
            <a:ext cx="2586152" cy="1417320"/>
          </a:xfrm>
          <a:prstGeom prst="roundRect">
            <a:avLst>
              <a:gd name="adj" fmla="val 6452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27000" dist="38100" dir="5400000">
              <a:srgbClr val="9AA7BD">
                <a:alpha val="26000"/>
              </a:srgbClr>
            </a:outerShdw>
          </a:effectLst>
        </p:spPr>
      </p:sp>
      <p:sp>
        <p:nvSpPr>
          <p:cNvPr id="15" name="Text 11"/>
          <p:cNvSpPr/>
          <p:nvPr/>
        </p:nvSpPr>
        <p:spPr>
          <a:xfrm>
            <a:off x="804672" y="4178808"/>
            <a:ext cx="212895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563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13%</a:t>
            </a:r>
            <a:endParaRPr lang="en-US" sz="2600" dirty="0"/>
          </a:p>
        </p:txBody>
      </p:sp>
      <p:sp>
        <p:nvSpPr>
          <p:cNvPr id="16" name="Text 12"/>
          <p:cNvSpPr/>
          <p:nvPr/>
        </p:nvSpPr>
        <p:spPr>
          <a:xfrm>
            <a:off x="804672" y="4709160"/>
            <a:ext cx="212895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НДС</a:t>
            </a:r>
            <a:endParaRPr lang="en-US" sz="1150" dirty="0"/>
          </a:p>
        </p:txBody>
      </p:sp>
      <p:sp>
        <p:nvSpPr>
          <p:cNvPr id="17" name="Text 13"/>
          <p:cNvSpPr/>
          <p:nvPr/>
        </p:nvSpPr>
        <p:spPr>
          <a:xfrm>
            <a:off x="804672" y="5001768"/>
            <a:ext cx="218381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900" dirty="0">
                <a:solidFill>
                  <a:srgbClr val="8A97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макс, может быть снижен</a:t>
            </a:r>
            <a:endParaRPr lang="en-US" sz="900" dirty="0"/>
          </a:p>
        </p:txBody>
      </p:sp>
      <p:sp>
        <p:nvSpPr>
          <p:cNvPr id="18" name="Shape 14"/>
          <p:cNvSpPr/>
          <p:nvPr/>
        </p:nvSpPr>
        <p:spPr>
          <a:xfrm>
            <a:off x="3390824" y="3977640"/>
            <a:ext cx="2586152" cy="1417320"/>
          </a:xfrm>
          <a:prstGeom prst="roundRect">
            <a:avLst>
              <a:gd name="adj" fmla="val 6452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27000" dist="38100" dir="5400000">
              <a:srgbClr val="9AA7BD">
                <a:alpha val="26000"/>
              </a:srgbClr>
            </a:outerShdw>
          </a:effectLst>
        </p:spPr>
      </p:sp>
      <p:sp>
        <p:nvSpPr>
          <p:cNvPr id="19" name="Text 15"/>
          <p:cNvSpPr/>
          <p:nvPr/>
        </p:nvSpPr>
        <p:spPr>
          <a:xfrm>
            <a:off x="3628568" y="4178808"/>
            <a:ext cx="212895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563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5–10%</a:t>
            </a:r>
            <a:endParaRPr lang="en-US" sz="2600" dirty="0"/>
          </a:p>
        </p:txBody>
      </p:sp>
      <p:sp>
        <p:nvSpPr>
          <p:cNvPr id="20" name="Text 16"/>
          <p:cNvSpPr/>
          <p:nvPr/>
        </p:nvSpPr>
        <p:spPr>
          <a:xfrm>
            <a:off x="3628568" y="4709160"/>
            <a:ext cx="212895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Комиссия выкупа</a:t>
            </a:r>
            <a:endParaRPr lang="en-US" sz="1150" dirty="0"/>
          </a:p>
        </p:txBody>
      </p:sp>
      <p:sp>
        <p:nvSpPr>
          <p:cNvPr id="21" name="Text 17"/>
          <p:cNvSpPr/>
          <p:nvPr/>
        </p:nvSpPr>
        <p:spPr>
          <a:xfrm>
            <a:off x="3628568" y="5001768"/>
            <a:ext cx="218381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900" dirty="0">
                <a:solidFill>
                  <a:srgbClr val="8A97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суммы заказа</a:t>
            </a:r>
            <a:endParaRPr lang="en-US" sz="900" dirty="0"/>
          </a:p>
        </p:txBody>
      </p:sp>
      <p:sp>
        <p:nvSpPr>
          <p:cNvPr id="22" name="Shape 18"/>
          <p:cNvSpPr/>
          <p:nvPr/>
        </p:nvSpPr>
        <p:spPr>
          <a:xfrm>
            <a:off x="6214720" y="3977640"/>
            <a:ext cx="2586152" cy="1417320"/>
          </a:xfrm>
          <a:prstGeom prst="roundRect">
            <a:avLst>
              <a:gd name="adj" fmla="val 6452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27000" dist="38100" dir="5400000">
              <a:srgbClr val="9AA7BD">
                <a:alpha val="26000"/>
              </a:srgbClr>
            </a:outerShdw>
          </a:effectLst>
        </p:spPr>
      </p:sp>
      <p:sp>
        <p:nvSpPr>
          <p:cNvPr id="23" name="Text 19"/>
          <p:cNvSpPr/>
          <p:nvPr/>
        </p:nvSpPr>
        <p:spPr>
          <a:xfrm>
            <a:off x="6452464" y="4178808"/>
            <a:ext cx="212895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563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5%</a:t>
            </a:r>
            <a:endParaRPr lang="en-US" sz="2600" dirty="0"/>
          </a:p>
        </p:txBody>
      </p:sp>
      <p:sp>
        <p:nvSpPr>
          <p:cNvPr id="24" name="Text 20"/>
          <p:cNvSpPr/>
          <p:nvPr/>
        </p:nvSpPr>
        <p:spPr>
          <a:xfrm>
            <a:off x="6452464" y="4709160"/>
            <a:ext cx="212895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Расходы ТД в КЗ</a:t>
            </a:r>
            <a:endParaRPr lang="en-US" sz="1150" dirty="0"/>
          </a:p>
        </p:txBody>
      </p:sp>
      <p:sp>
        <p:nvSpPr>
          <p:cNvPr id="25" name="Shape 21"/>
          <p:cNvSpPr/>
          <p:nvPr/>
        </p:nvSpPr>
        <p:spPr>
          <a:xfrm>
            <a:off x="9038615" y="3977640"/>
            <a:ext cx="2586152" cy="1417320"/>
          </a:xfrm>
          <a:prstGeom prst="roundRect">
            <a:avLst>
              <a:gd name="adj" fmla="val 6452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27000" dist="38100" dir="5400000">
              <a:srgbClr val="9AA7BD">
                <a:alpha val="26000"/>
              </a:srgbClr>
            </a:outerShdw>
          </a:effectLst>
        </p:spPr>
      </p:sp>
      <p:sp>
        <p:nvSpPr>
          <p:cNvPr id="26" name="Text 22"/>
          <p:cNvSpPr/>
          <p:nvPr/>
        </p:nvSpPr>
        <p:spPr>
          <a:xfrm>
            <a:off x="9276359" y="4178808"/>
            <a:ext cx="212895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563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9%</a:t>
            </a:r>
            <a:endParaRPr lang="en-US" sz="2600" dirty="0"/>
          </a:p>
        </p:txBody>
      </p:sp>
      <p:sp>
        <p:nvSpPr>
          <p:cNvPr id="27" name="Text 23"/>
          <p:cNvSpPr/>
          <p:nvPr/>
        </p:nvSpPr>
        <p:spPr>
          <a:xfrm>
            <a:off x="9276359" y="4709160"/>
            <a:ext cx="212895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Расходы ТД в РФ</a:t>
            </a:r>
            <a:endParaRPr lang="en-US" sz="1150" dirty="0"/>
          </a:p>
        </p:txBody>
      </p:sp>
      <p:sp>
        <p:nvSpPr>
          <p:cNvPr id="28" name="Shape 24"/>
          <p:cNvSpPr/>
          <p:nvPr/>
        </p:nvSpPr>
        <p:spPr>
          <a:xfrm>
            <a:off x="566928" y="6272784"/>
            <a:ext cx="11057839" cy="0"/>
          </a:xfrm>
          <a:prstGeom prst="line">
            <a:avLst/>
          </a:prstGeom>
          <a:noFill/>
          <a:ln w="12700">
            <a:solidFill>
              <a:srgbClr val="E3E8F0"/>
            </a:solidFill>
            <a:prstDash val="solid"/>
          </a:ln>
        </p:spPr>
      </p:sp>
      <p:sp>
        <p:nvSpPr>
          <p:cNvPr id="29" name="Text 25"/>
          <p:cNvSpPr/>
          <p:nvPr/>
        </p:nvSpPr>
        <p:spPr>
          <a:xfrm>
            <a:off x="566928" y="6364224"/>
            <a:ext cx="27432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Eagle</a:t>
            </a:r>
            <a:pPr indent="0" marL="0">
              <a:buNone/>
            </a:pPr>
            <a:r>
              <a:rPr lang="en-US" sz="1300" b="1" dirty="0">
                <a:solidFill>
                  <a:srgbClr val="2563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way</a:t>
            </a:r>
            <a:endParaRPr lang="en-US" sz="1300" dirty="0"/>
          </a:p>
        </p:txBody>
      </p:sp>
      <p:sp>
        <p:nvSpPr>
          <p:cNvPr id="30" name="Text 26"/>
          <p:cNvSpPr/>
          <p:nvPr/>
        </p:nvSpPr>
        <p:spPr>
          <a:xfrm>
            <a:off x="8881567" y="6364224"/>
            <a:ext cx="27432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20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 </a:t>
            </a:r>
            <a:pPr algn="r" indent="0" marL="0">
              <a:buNone/>
            </a:pPr>
            <a:r>
              <a:rPr lang="en-US" sz="1200" dirty="0">
                <a:solidFill>
                  <a:srgbClr val="8A97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/ 18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57200"/>
            <a:ext cx="82296" cy="603504"/>
          </a:xfrm>
          <a:prstGeom prst="roundRect">
            <a:avLst>
              <a:gd name="adj" fmla="val 44444"/>
            </a:avLst>
          </a:prstGeom>
          <a:solidFill>
            <a:srgbClr val="2563EB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365760"/>
            <a:ext cx="10515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Агентская сеть Eagleway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777240" y="950976"/>
            <a:ext cx="105156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dirty="0">
                <a:solidFill>
                  <a:srgbClr val="8A97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Партнёрское направление компании</a:t>
            </a:r>
            <a:endParaRPr lang="en-US" sz="1300" dirty="0"/>
          </a:p>
        </p:txBody>
      </p:sp>
      <p:sp>
        <p:nvSpPr>
          <p:cNvPr id="5" name="Text 3"/>
          <p:cNvSpPr/>
          <p:nvPr/>
        </p:nvSpPr>
        <p:spPr>
          <a:xfrm>
            <a:off x="566928" y="1554480"/>
            <a:ext cx="11057839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2563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Зарабатывайте от 10% до 30% с чистой прибыли</a:t>
            </a:r>
            <a:endParaRPr lang="en-US" sz="1700" dirty="0"/>
          </a:p>
        </p:txBody>
      </p:sp>
      <p:sp>
        <p:nvSpPr>
          <p:cNvPr id="6" name="Shape 4"/>
          <p:cNvSpPr/>
          <p:nvPr/>
        </p:nvSpPr>
        <p:spPr>
          <a:xfrm>
            <a:off x="566928" y="2240280"/>
            <a:ext cx="5368900" cy="2651760"/>
          </a:xfrm>
          <a:prstGeom prst="roundRect">
            <a:avLst>
              <a:gd name="adj" fmla="val 3448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27000" dist="38100" dir="5400000">
              <a:srgbClr val="9AA7BD">
                <a:alpha val="26000"/>
              </a:srgbClr>
            </a:outerShdw>
          </a:effectLst>
        </p:spPr>
      </p:sp>
      <p:pic>
        <p:nvPicPr>
          <p:cNvPr id="7" name="Image 0" descr="gt_clipboar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36" y="2514600"/>
            <a:ext cx="457200" cy="45720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463040" y="2514600"/>
            <a:ext cx="430819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50" b="1" spc="100" kern="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ЗАДАЧИ АГЕНТА</a:t>
            </a:r>
            <a:endParaRPr lang="en-US" sz="1150" dirty="0"/>
          </a:p>
        </p:txBody>
      </p:sp>
      <p:sp>
        <p:nvSpPr>
          <p:cNvPr id="9" name="Text 6"/>
          <p:cNvSpPr/>
          <p:nvPr/>
        </p:nvSpPr>
        <p:spPr>
          <a:xfrm>
            <a:off x="859536" y="3154680"/>
            <a:ext cx="482026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03200" indent="-203200">
              <a:lnSpc>
                <a:spcPct val="105000"/>
              </a:lnSpc>
              <a:spcAft>
                <a:spcPts val="1400"/>
              </a:spcAft>
              <a:buSzPct val="100000"/>
              <a:buChar char="•"/>
            </a:pPr>
            <a:r>
              <a:rPr lang="en-US" sz="125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клиентов, регулярно возящих грузы из Китая</a:t>
            </a:r>
            <a:endParaRPr lang="en-US" sz="1250" dirty="0"/>
          </a:p>
          <a:p>
            <a:pPr marL="203200" indent="-203200">
              <a:lnSpc>
                <a:spcPct val="105000"/>
              </a:lnSpc>
              <a:spcAft>
                <a:spcPts val="1400"/>
              </a:spcAft>
              <a:buSzPct val="100000"/>
              <a:buChar char="•"/>
            </a:pPr>
            <a:r>
              <a:rPr lang="en-US" sz="125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Продажа логистических услуг Eagleway</a:t>
            </a:r>
            <a:endParaRPr lang="en-US" sz="1250" dirty="0"/>
          </a:p>
          <a:p>
            <a:pPr marL="203200" indent="-203200">
              <a:lnSpc>
                <a:spcPct val="105000"/>
              </a:lnSpc>
              <a:spcAft>
                <a:spcPts val="1400"/>
              </a:spcAft>
              <a:buSzPct val="100000"/>
              <a:buChar char="•"/>
            </a:pPr>
            <a:r>
              <a:rPr lang="en-US" sz="125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Сопровождение клиента до финальной оплаты</a:t>
            </a:r>
            <a:endParaRPr lang="en-US" sz="1250" dirty="0"/>
          </a:p>
        </p:txBody>
      </p:sp>
      <p:sp>
        <p:nvSpPr>
          <p:cNvPr id="10" name="Shape 7"/>
          <p:cNvSpPr/>
          <p:nvPr/>
        </p:nvSpPr>
        <p:spPr>
          <a:xfrm>
            <a:off x="6255868" y="2240280"/>
            <a:ext cx="5368900" cy="2651760"/>
          </a:xfrm>
          <a:prstGeom prst="roundRect">
            <a:avLst>
              <a:gd name="adj" fmla="val 3448"/>
            </a:avLst>
          </a:prstGeom>
          <a:solidFill>
            <a:srgbClr val="EFF3FB"/>
          </a:solidFill>
          <a:ln/>
          <a:effectLst>
            <a:outerShdw sx="100000" sy="100000" kx="0" ky="0" algn="bl" rotWithShape="0" blurRad="127000" dist="38100" dir="5400000">
              <a:srgbClr val="9AA7BD">
                <a:alpha val="26000"/>
              </a:srgbClr>
            </a:outerShdw>
          </a:effectLst>
        </p:spPr>
      </p:sp>
      <p:pic>
        <p:nvPicPr>
          <p:cNvPr id="11" name="Image 1" descr="gt_handshake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476" y="2514600"/>
            <a:ext cx="457200" cy="457200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7151980" y="2514600"/>
            <a:ext cx="430819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50" b="1" spc="100" kern="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ВЫ ПОЛУЧАЕТЕ</a:t>
            </a:r>
            <a:endParaRPr lang="en-US" sz="1150" dirty="0"/>
          </a:p>
        </p:txBody>
      </p:sp>
      <p:sp>
        <p:nvSpPr>
          <p:cNvPr id="13" name="Text 9"/>
          <p:cNvSpPr/>
          <p:nvPr/>
        </p:nvSpPr>
        <p:spPr>
          <a:xfrm>
            <a:off x="6548476" y="3154680"/>
            <a:ext cx="482026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03200" indent="-203200">
              <a:lnSpc>
                <a:spcPct val="105000"/>
              </a:lnSpc>
              <a:spcAft>
                <a:spcPts val="1400"/>
              </a:spcAft>
              <a:buSzPct val="100000"/>
              <a:buChar char="•"/>
            </a:pPr>
            <a:r>
              <a:rPr lang="en-US" sz="125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Фиксированный процент с каждой оплаченной сделки</a:t>
            </a:r>
            <a:endParaRPr lang="en-US" sz="1250" dirty="0"/>
          </a:p>
          <a:p>
            <a:pPr marL="203200" indent="-203200">
              <a:lnSpc>
                <a:spcPct val="105000"/>
              </a:lnSpc>
              <a:spcAft>
                <a:spcPts val="1400"/>
              </a:spcAft>
              <a:buSzPct val="100000"/>
              <a:buChar char="•"/>
            </a:pPr>
            <a:r>
              <a:rPr lang="en-US" sz="125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Гибкая ставка 10–30% — зависит от оборота клиента</a:t>
            </a:r>
            <a:endParaRPr lang="en-US" sz="1250" dirty="0"/>
          </a:p>
          <a:p>
            <a:pPr marL="203200" indent="-203200">
              <a:lnSpc>
                <a:spcPct val="105000"/>
              </a:lnSpc>
              <a:spcAft>
                <a:spcPts val="1400"/>
              </a:spcAft>
              <a:buSzPct val="100000"/>
              <a:buChar char="•"/>
            </a:pPr>
            <a:r>
              <a:rPr lang="en-US" sz="125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Eagleway берёт на себя всю операционную работу</a:t>
            </a:r>
            <a:endParaRPr lang="en-US" sz="1250" dirty="0"/>
          </a:p>
        </p:txBody>
      </p:sp>
      <p:sp>
        <p:nvSpPr>
          <p:cNvPr id="14" name="Text 10"/>
          <p:cNvSpPr/>
          <p:nvPr/>
        </p:nvSpPr>
        <p:spPr>
          <a:xfrm>
            <a:off x="566928" y="5120640"/>
            <a:ext cx="11057839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i="1" dirty="0">
                <a:solidFill>
                  <a:srgbClr val="5A64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Превратите свой опыт в стабильный доход вместе с сильным логистическим оператором.</a:t>
            </a:r>
            <a:endParaRPr lang="en-US" sz="1300" dirty="0"/>
          </a:p>
        </p:txBody>
      </p:sp>
      <p:sp>
        <p:nvSpPr>
          <p:cNvPr id="15" name="Shape 11"/>
          <p:cNvSpPr/>
          <p:nvPr/>
        </p:nvSpPr>
        <p:spPr>
          <a:xfrm>
            <a:off x="566928" y="6272784"/>
            <a:ext cx="11057839" cy="0"/>
          </a:xfrm>
          <a:prstGeom prst="line">
            <a:avLst/>
          </a:prstGeom>
          <a:noFill/>
          <a:ln w="12700">
            <a:solidFill>
              <a:srgbClr val="E3E8F0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566928" y="6364224"/>
            <a:ext cx="27432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Eagle</a:t>
            </a:r>
            <a:pPr indent="0" marL="0">
              <a:buNone/>
            </a:pPr>
            <a:r>
              <a:rPr lang="en-US" sz="1300" b="1" dirty="0">
                <a:solidFill>
                  <a:srgbClr val="2563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way</a:t>
            </a:r>
            <a:endParaRPr lang="en-US" sz="1300" dirty="0"/>
          </a:p>
        </p:txBody>
      </p:sp>
      <p:sp>
        <p:nvSpPr>
          <p:cNvPr id="17" name="Text 13"/>
          <p:cNvSpPr/>
          <p:nvPr/>
        </p:nvSpPr>
        <p:spPr>
          <a:xfrm>
            <a:off x="8881567" y="6364224"/>
            <a:ext cx="27432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20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 </a:t>
            </a:r>
            <a:pPr algn="r" indent="0" marL="0">
              <a:buNone/>
            </a:pPr>
            <a:r>
              <a:rPr lang="en-US" sz="1200" dirty="0">
                <a:solidFill>
                  <a:srgbClr val="8A97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/ 18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57200"/>
            <a:ext cx="82296" cy="603504"/>
          </a:xfrm>
          <a:prstGeom prst="roundRect">
            <a:avLst>
              <a:gd name="adj" fmla="val 44444"/>
            </a:avLst>
          </a:prstGeom>
          <a:solidFill>
            <a:srgbClr val="2563EB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365760"/>
            <a:ext cx="10515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наши клиенты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777240" y="950976"/>
            <a:ext cx="105156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dirty="0">
                <a:solidFill>
                  <a:srgbClr val="8A97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Бизнесы, которые регулярно возят грузы из Китая</a:t>
            </a:r>
            <a:endParaRPr lang="en-US" sz="1300" dirty="0"/>
          </a:p>
        </p:txBody>
      </p:sp>
      <p:sp>
        <p:nvSpPr>
          <p:cNvPr id="5" name="Shape 3"/>
          <p:cNvSpPr/>
          <p:nvPr/>
        </p:nvSpPr>
        <p:spPr>
          <a:xfrm>
            <a:off x="566928" y="1783080"/>
            <a:ext cx="3503066" cy="1783080"/>
          </a:xfrm>
          <a:prstGeom prst="roundRect">
            <a:avLst>
              <a:gd name="adj" fmla="val 5128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27000" dist="38100" dir="5400000">
              <a:srgbClr val="9AA7BD">
                <a:alpha val="26000"/>
              </a:srgbClr>
            </a:outerShdw>
          </a:effectLst>
        </p:spPr>
      </p:sp>
      <p:pic>
        <p:nvPicPr>
          <p:cNvPr id="6" name="Image 0" descr="gt_industry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248" y="2020824"/>
            <a:ext cx="512064" cy="51206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841248" y="2651760"/>
            <a:ext cx="295442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100" b="1" dirty="0">
                <a:solidFill>
                  <a:srgbClr val="2563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01</a:t>
            </a:r>
            <a:endParaRPr lang="en-US" sz="2100" dirty="0"/>
          </a:p>
        </p:txBody>
      </p:sp>
      <p:sp>
        <p:nvSpPr>
          <p:cNvPr id="8" name="Text 5"/>
          <p:cNvSpPr/>
          <p:nvPr/>
        </p:nvSpPr>
        <p:spPr>
          <a:xfrm>
            <a:off x="841248" y="3026664"/>
            <a:ext cx="300014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Производители</a:t>
            </a:r>
            <a:endParaRPr lang="en-US" sz="1300" dirty="0"/>
          </a:p>
        </p:txBody>
      </p:sp>
      <p:sp>
        <p:nvSpPr>
          <p:cNvPr id="9" name="Text 6"/>
          <p:cNvSpPr/>
          <p:nvPr/>
        </p:nvSpPr>
        <p:spPr>
          <a:xfrm>
            <a:off x="841248" y="3300984"/>
            <a:ext cx="3045866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8A97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Мебели и интерьерных решений</a:t>
            </a:r>
            <a:endParaRPr lang="en-US" sz="950" dirty="0"/>
          </a:p>
        </p:txBody>
      </p:sp>
      <p:sp>
        <p:nvSpPr>
          <p:cNvPr id="10" name="Shape 7"/>
          <p:cNvSpPr/>
          <p:nvPr/>
        </p:nvSpPr>
        <p:spPr>
          <a:xfrm>
            <a:off x="4344314" y="1783080"/>
            <a:ext cx="3503066" cy="1783080"/>
          </a:xfrm>
          <a:prstGeom prst="roundRect">
            <a:avLst>
              <a:gd name="adj" fmla="val 5128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27000" dist="38100" dir="5400000">
              <a:srgbClr val="9AA7BD">
                <a:alpha val="26000"/>
              </a:srgbClr>
            </a:outerShdw>
          </a:effectLst>
        </p:spPr>
      </p:sp>
      <p:pic>
        <p:nvPicPr>
          <p:cNvPr id="11" name="Image 1" descr="gt_layers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634" y="2020824"/>
            <a:ext cx="512064" cy="512064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4618634" y="2651760"/>
            <a:ext cx="295442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100" b="1" dirty="0">
                <a:solidFill>
                  <a:srgbClr val="2563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02</a:t>
            </a:r>
            <a:endParaRPr lang="en-US" sz="2100" dirty="0"/>
          </a:p>
        </p:txBody>
      </p:sp>
      <p:sp>
        <p:nvSpPr>
          <p:cNvPr id="13" name="Text 9"/>
          <p:cNvSpPr/>
          <p:nvPr/>
        </p:nvSpPr>
        <p:spPr>
          <a:xfrm>
            <a:off x="4618634" y="3026664"/>
            <a:ext cx="300014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Дистрибьюторы</a:t>
            </a:r>
            <a:endParaRPr lang="en-US" sz="1300" dirty="0"/>
          </a:p>
        </p:txBody>
      </p:sp>
      <p:sp>
        <p:nvSpPr>
          <p:cNvPr id="14" name="Text 10"/>
          <p:cNvSpPr/>
          <p:nvPr/>
        </p:nvSpPr>
        <p:spPr>
          <a:xfrm>
            <a:off x="4618634" y="3300984"/>
            <a:ext cx="3045866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8A97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Стройматериалов и DIY</a:t>
            </a:r>
            <a:endParaRPr lang="en-US" sz="950" dirty="0"/>
          </a:p>
        </p:txBody>
      </p:sp>
      <p:sp>
        <p:nvSpPr>
          <p:cNvPr id="15" name="Shape 11"/>
          <p:cNvSpPr/>
          <p:nvPr/>
        </p:nvSpPr>
        <p:spPr>
          <a:xfrm>
            <a:off x="8121701" y="1783080"/>
            <a:ext cx="3503066" cy="1783080"/>
          </a:xfrm>
          <a:prstGeom prst="roundRect">
            <a:avLst>
              <a:gd name="adj" fmla="val 5128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27000" dist="38100" dir="5400000">
              <a:srgbClr val="9AA7BD">
                <a:alpha val="26000"/>
              </a:srgbClr>
            </a:outerShdw>
          </a:effectLst>
        </p:spPr>
      </p:sp>
      <p:pic>
        <p:nvPicPr>
          <p:cNvPr id="16" name="Image 2" descr="gt_boxes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6021" y="2020824"/>
            <a:ext cx="512064" cy="512064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8396021" y="2651760"/>
            <a:ext cx="295442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100" b="1" dirty="0">
                <a:solidFill>
                  <a:srgbClr val="2563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</a:t>
            </a:r>
            <a:endParaRPr lang="en-US" sz="2100" dirty="0"/>
          </a:p>
        </p:txBody>
      </p:sp>
      <p:sp>
        <p:nvSpPr>
          <p:cNvPr id="18" name="Text 13"/>
          <p:cNvSpPr/>
          <p:nvPr/>
        </p:nvSpPr>
        <p:spPr>
          <a:xfrm>
            <a:off x="8396021" y="3026664"/>
            <a:ext cx="300014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Оптовики</a:t>
            </a:r>
            <a:endParaRPr lang="en-US" sz="1300" dirty="0"/>
          </a:p>
        </p:txBody>
      </p:sp>
      <p:sp>
        <p:nvSpPr>
          <p:cNvPr id="19" name="Text 14"/>
          <p:cNvSpPr/>
          <p:nvPr/>
        </p:nvSpPr>
        <p:spPr>
          <a:xfrm>
            <a:off x="8396021" y="3300984"/>
            <a:ext cx="3045866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8A97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Электроники и бытовой техники</a:t>
            </a:r>
            <a:endParaRPr lang="en-US" sz="950" dirty="0"/>
          </a:p>
        </p:txBody>
      </p:sp>
      <p:sp>
        <p:nvSpPr>
          <p:cNvPr id="20" name="Shape 15"/>
          <p:cNvSpPr/>
          <p:nvPr/>
        </p:nvSpPr>
        <p:spPr>
          <a:xfrm>
            <a:off x="566928" y="3840480"/>
            <a:ext cx="3503066" cy="1783080"/>
          </a:xfrm>
          <a:prstGeom prst="roundRect">
            <a:avLst>
              <a:gd name="adj" fmla="val 5128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27000" dist="38100" dir="5400000">
              <a:srgbClr val="9AA7BD">
                <a:alpha val="26000"/>
              </a:srgbClr>
            </a:outerShdw>
          </a:effectLst>
        </p:spPr>
      </p:sp>
      <p:pic>
        <p:nvPicPr>
          <p:cNvPr id="21" name="Image 3" descr="gt_cart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248" y="4078224"/>
            <a:ext cx="512064" cy="512064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841248" y="4709160"/>
            <a:ext cx="295442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100" b="1" dirty="0">
                <a:solidFill>
                  <a:srgbClr val="2563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04</a:t>
            </a:r>
            <a:endParaRPr lang="en-US" sz="2100" dirty="0"/>
          </a:p>
        </p:txBody>
      </p:sp>
      <p:sp>
        <p:nvSpPr>
          <p:cNvPr id="23" name="Text 17"/>
          <p:cNvSpPr/>
          <p:nvPr/>
        </p:nvSpPr>
        <p:spPr>
          <a:xfrm>
            <a:off x="841248" y="5084064"/>
            <a:ext cx="300014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Интернет-магазины</a:t>
            </a:r>
            <a:endParaRPr lang="en-US" sz="1300" dirty="0"/>
          </a:p>
        </p:txBody>
      </p:sp>
      <p:sp>
        <p:nvSpPr>
          <p:cNvPr id="24" name="Text 18"/>
          <p:cNvSpPr/>
          <p:nvPr/>
        </p:nvSpPr>
        <p:spPr>
          <a:xfrm>
            <a:off x="841248" y="5358384"/>
            <a:ext cx="3045866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8A97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 продавцы на маркетплейсах</a:t>
            </a:r>
            <a:endParaRPr lang="en-US" sz="950" dirty="0"/>
          </a:p>
        </p:txBody>
      </p:sp>
      <p:sp>
        <p:nvSpPr>
          <p:cNvPr id="25" name="Shape 19"/>
          <p:cNvSpPr/>
          <p:nvPr/>
        </p:nvSpPr>
        <p:spPr>
          <a:xfrm>
            <a:off x="4344314" y="3840480"/>
            <a:ext cx="3503066" cy="1783080"/>
          </a:xfrm>
          <a:prstGeom prst="roundRect">
            <a:avLst>
              <a:gd name="adj" fmla="val 5128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27000" dist="38100" dir="5400000">
              <a:srgbClr val="9AA7BD">
                <a:alpha val="26000"/>
              </a:srgbClr>
            </a:outerShdw>
          </a:effectLst>
        </p:spPr>
      </p:sp>
      <p:pic>
        <p:nvPicPr>
          <p:cNvPr id="26" name="Image 4" descr="gt_tag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8634" y="4078224"/>
            <a:ext cx="512064" cy="512064"/>
          </a:xfrm>
          <a:prstGeom prst="rect">
            <a:avLst/>
          </a:prstGeom>
        </p:spPr>
      </p:pic>
      <p:sp>
        <p:nvSpPr>
          <p:cNvPr id="27" name="Text 20"/>
          <p:cNvSpPr/>
          <p:nvPr/>
        </p:nvSpPr>
        <p:spPr>
          <a:xfrm>
            <a:off x="4618634" y="4709160"/>
            <a:ext cx="295442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100" b="1" dirty="0">
                <a:solidFill>
                  <a:srgbClr val="2563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05</a:t>
            </a:r>
            <a:endParaRPr lang="en-US" sz="2100" dirty="0"/>
          </a:p>
        </p:txBody>
      </p:sp>
      <p:sp>
        <p:nvSpPr>
          <p:cNvPr id="28" name="Text 21"/>
          <p:cNvSpPr/>
          <p:nvPr/>
        </p:nvSpPr>
        <p:spPr>
          <a:xfrm>
            <a:off x="4618634" y="5084064"/>
            <a:ext cx="300014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OEM / ODM-бренды</a:t>
            </a:r>
            <a:endParaRPr lang="en-US" sz="1300" dirty="0"/>
          </a:p>
        </p:txBody>
      </p:sp>
      <p:sp>
        <p:nvSpPr>
          <p:cNvPr id="29" name="Text 22"/>
          <p:cNvSpPr/>
          <p:nvPr/>
        </p:nvSpPr>
        <p:spPr>
          <a:xfrm>
            <a:off x="4618634" y="5358384"/>
            <a:ext cx="3045866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8A97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под собственным брендом</a:t>
            </a:r>
            <a:endParaRPr lang="en-US" sz="950" dirty="0"/>
          </a:p>
        </p:txBody>
      </p:sp>
      <p:sp>
        <p:nvSpPr>
          <p:cNvPr id="30" name="Shape 23"/>
          <p:cNvSpPr/>
          <p:nvPr/>
        </p:nvSpPr>
        <p:spPr>
          <a:xfrm>
            <a:off x="8121701" y="3840480"/>
            <a:ext cx="3503066" cy="1783080"/>
          </a:xfrm>
          <a:prstGeom prst="roundRect">
            <a:avLst>
              <a:gd name="adj" fmla="val 5128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27000" dist="38100" dir="5400000">
              <a:srgbClr val="9AA7BD">
                <a:alpha val="26000"/>
              </a:srgbClr>
            </a:outerShdw>
          </a:effectLst>
        </p:spPr>
      </p:sp>
      <p:pic>
        <p:nvPicPr>
          <p:cNvPr id="31" name="Image 5" descr="gt_users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6021" y="4078224"/>
            <a:ext cx="512064" cy="512064"/>
          </a:xfrm>
          <a:prstGeom prst="rect">
            <a:avLst/>
          </a:prstGeom>
        </p:spPr>
      </p:pic>
      <p:sp>
        <p:nvSpPr>
          <p:cNvPr id="32" name="Text 24"/>
          <p:cNvSpPr/>
          <p:nvPr/>
        </p:nvSpPr>
        <p:spPr>
          <a:xfrm>
            <a:off x="8396021" y="4709160"/>
            <a:ext cx="295442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100" b="1" dirty="0">
                <a:solidFill>
                  <a:srgbClr val="2563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06</a:t>
            </a:r>
            <a:endParaRPr lang="en-US" sz="2100" dirty="0"/>
          </a:p>
        </p:txBody>
      </p:sp>
      <p:sp>
        <p:nvSpPr>
          <p:cNvPr id="33" name="Text 25"/>
          <p:cNvSpPr/>
          <p:nvPr/>
        </p:nvSpPr>
        <p:spPr>
          <a:xfrm>
            <a:off x="8396021" y="5084064"/>
            <a:ext cx="300014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МСП</a:t>
            </a:r>
            <a:endParaRPr lang="en-US" sz="1300" dirty="0"/>
          </a:p>
        </p:txBody>
      </p:sp>
      <p:sp>
        <p:nvSpPr>
          <p:cNvPr id="34" name="Text 26"/>
          <p:cNvSpPr/>
          <p:nvPr/>
        </p:nvSpPr>
        <p:spPr>
          <a:xfrm>
            <a:off x="8396021" y="5358384"/>
            <a:ext cx="3045866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8A97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Малый и средний бизнес с регулярными закупками</a:t>
            </a:r>
            <a:endParaRPr lang="en-US" sz="950" dirty="0"/>
          </a:p>
        </p:txBody>
      </p:sp>
      <p:sp>
        <p:nvSpPr>
          <p:cNvPr id="35" name="Shape 27"/>
          <p:cNvSpPr/>
          <p:nvPr/>
        </p:nvSpPr>
        <p:spPr>
          <a:xfrm>
            <a:off x="566928" y="6272784"/>
            <a:ext cx="11057839" cy="0"/>
          </a:xfrm>
          <a:prstGeom prst="line">
            <a:avLst/>
          </a:prstGeom>
          <a:noFill/>
          <a:ln w="12700">
            <a:solidFill>
              <a:srgbClr val="E3E8F0"/>
            </a:solidFill>
            <a:prstDash val="solid"/>
          </a:ln>
        </p:spPr>
      </p:sp>
      <p:sp>
        <p:nvSpPr>
          <p:cNvPr id="36" name="Text 28"/>
          <p:cNvSpPr/>
          <p:nvPr/>
        </p:nvSpPr>
        <p:spPr>
          <a:xfrm>
            <a:off x="566928" y="6364224"/>
            <a:ext cx="27432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Eagle</a:t>
            </a:r>
            <a:pPr indent="0" marL="0">
              <a:buNone/>
            </a:pPr>
            <a:r>
              <a:rPr lang="en-US" sz="1300" b="1" dirty="0">
                <a:solidFill>
                  <a:srgbClr val="2563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way</a:t>
            </a:r>
            <a:endParaRPr lang="en-US" sz="1300" dirty="0"/>
          </a:p>
        </p:txBody>
      </p:sp>
      <p:sp>
        <p:nvSpPr>
          <p:cNvPr id="37" name="Text 29"/>
          <p:cNvSpPr/>
          <p:nvPr/>
        </p:nvSpPr>
        <p:spPr>
          <a:xfrm>
            <a:off x="8881567" y="6364224"/>
            <a:ext cx="27432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20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</a:t>
            </a:r>
            <a:pPr algn="r" indent="0" marL="0">
              <a:buNone/>
            </a:pPr>
            <a:r>
              <a:rPr lang="en-US" sz="1200" dirty="0">
                <a:solidFill>
                  <a:srgbClr val="8A97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/ 18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57200"/>
            <a:ext cx="82296" cy="603504"/>
          </a:xfrm>
          <a:prstGeom prst="roundRect">
            <a:avLst>
              <a:gd name="adj" fmla="val 44444"/>
            </a:avLst>
          </a:prstGeom>
          <a:solidFill>
            <a:srgbClr val="2563EB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365760"/>
            <a:ext cx="10515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Контакты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777240" y="950976"/>
            <a:ext cx="105156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dirty="0">
                <a:solidFill>
                  <a:srgbClr val="8A97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Свяжитесь с нами удобным способом</a:t>
            </a:r>
            <a:endParaRPr lang="en-US" sz="1300" dirty="0"/>
          </a:p>
        </p:txBody>
      </p:sp>
      <p:sp>
        <p:nvSpPr>
          <p:cNvPr id="5" name="Shape 3"/>
          <p:cNvSpPr/>
          <p:nvPr/>
        </p:nvSpPr>
        <p:spPr>
          <a:xfrm>
            <a:off x="566928" y="2148840"/>
            <a:ext cx="3503066" cy="2651760"/>
          </a:xfrm>
          <a:prstGeom prst="roundRect">
            <a:avLst>
              <a:gd name="adj" fmla="val 3448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27000" dist="38100" dir="5400000">
              <a:srgbClr val="9AA7BD">
                <a:alpha val="26000"/>
              </a:srgbClr>
            </a:outerShdw>
          </a:effectLst>
        </p:spPr>
      </p:sp>
      <p:pic>
        <p:nvPicPr>
          <p:cNvPr id="6" name="Image 0" descr="gt_phon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248" y="2423160"/>
            <a:ext cx="457200" cy="45720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444752" y="2423160"/>
            <a:ext cx="244236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50" b="1" spc="100" kern="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СВЯЗАТЬСЯ</a:t>
            </a:r>
            <a:endParaRPr lang="en-US" sz="1150" dirty="0"/>
          </a:p>
        </p:txBody>
      </p:sp>
      <p:sp>
        <p:nvSpPr>
          <p:cNvPr id="8" name="Text 5"/>
          <p:cNvSpPr/>
          <p:nvPr/>
        </p:nvSpPr>
        <p:spPr>
          <a:xfrm>
            <a:off x="841248" y="3246120"/>
            <a:ext cx="2954426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8A97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Горячая линия (Казахстан)</a:t>
            </a:r>
            <a:endParaRPr lang="en-US" sz="950" dirty="0"/>
          </a:p>
        </p:txBody>
      </p:sp>
      <p:sp>
        <p:nvSpPr>
          <p:cNvPr id="9" name="Text 6"/>
          <p:cNvSpPr/>
          <p:nvPr/>
        </p:nvSpPr>
        <p:spPr>
          <a:xfrm>
            <a:off x="841248" y="3246120"/>
            <a:ext cx="2954426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5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+7 700 888 8852</a:t>
            </a:r>
            <a:endParaRPr lang="en-US" sz="1150" dirty="0"/>
          </a:p>
        </p:txBody>
      </p:sp>
      <p:sp>
        <p:nvSpPr>
          <p:cNvPr id="10" name="Shape 7"/>
          <p:cNvSpPr/>
          <p:nvPr/>
        </p:nvSpPr>
        <p:spPr>
          <a:xfrm>
            <a:off x="841248" y="3666744"/>
            <a:ext cx="2954426" cy="0"/>
          </a:xfrm>
          <a:prstGeom prst="line">
            <a:avLst/>
          </a:prstGeom>
          <a:noFill/>
          <a:ln w="12700">
            <a:solidFill>
              <a:srgbClr val="E3E8F0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841248" y="3749040"/>
            <a:ext cx="2954426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8A97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Горячая линия (Россия)</a:t>
            </a:r>
            <a:endParaRPr lang="en-US" sz="950" dirty="0"/>
          </a:p>
        </p:txBody>
      </p:sp>
      <p:sp>
        <p:nvSpPr>
          <p:cNvPr id="12" name="Text 9"/>
          <p:cNvSpPr/>
          <p:nvPr/>
        </p:nvSpPr>
        <p:spPr>
          <a:xfrm>
            <a:off x="841248" y="3749040"/>
            <a:ext cx="2954426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5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+7 495 868 12 88</a:t>
            </a:r>
            <a:endParaRPr lang="en-US" sz="1150" dirty="0"/>
          </a:p>
        </p:txBody>
      </p:sp>
      <p:sp>
        <p:nvSpPr>
          <p:cNvPr id="13" name="Shape 10"/>
          <p:cNvSpPr/>
          <p:nvPr/>
        </p:nvSpPr>
        <p:spPr>
          <a:xfrm>
            <a:off x="841248" y="4169664"/>
            <a:ext cx="2954426" cy="0"/>
          </a:xfrm>
          <a:prstGeom prst="line">
            <a:avLst/>
          </a:prstGeom>
          <a:noFill/>
          <a:ln w="12700">
            <a:solidFill>
              <a:srgbClr val="E3E8F0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841248" y="4251960"/>
            <a:ext cx="2954426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8A97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WhatsApp</a:t>
            </a:r>
            <a:endParaRPr lang="en-US" sz="950" dirty="0"/>
          </a:p>
        </p:txBody>
      </p:sp>
      <p:sp>
        <p:nvSpPr>
          <p:cNvPr id="15" name="Text 12"/>
          <p:cNvSpPr/>
          <p:nvPr/>
        </p:nvSpPr>
        <p:spPr>
          <a:xfrm>
            <a:off x="841248" y="4251960"/>
            <a:ext cx="2954426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5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+7 708 484 6781</a:t>
            </a:r>
            <a:endParaRPr lang="en-US" sz="1150" dirty="0"/>
          </a:p>
        </p:txBody>
      </p:sp>
      <p:sp>
        <p:nvSpPr>
          <p:cNvPr id="16" name="Shape 13"/>
          <p:cNvSpPr/>
          <p:nvPr/>
        </p:nvSpPr>
        <p:spPr>
          <a:xfrm>
            <a:off x="4344314" y="2148840"/>
            <a:ext cx="3503066" cy="2651760"/>
          </a:xfrm>
          <a:prstGeom prst="roundRect">
            <a:avLst>
              <a:gd name="adj" fmla="val 3448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27000" dist="38100" dir="5400000">
              <a:srgbClr val="9AA7BD">
                <a:alpha val="26000"/>
              </a:srgbClr>
            </a:outerShdw>
          </a:effectLst>
        </p:spPr>
      </p:sp>
      <p:pic>
        <p:nvPicPr>
          <p:cNvPr id="17" name="Image 1" descr="gt_globe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634" y="2423160"/>
            <a:ext cx="457200" cy="457200"/>
          </a:xfrm>
          <a:prstGeom prst="rect">
            <a:avLst/>
          </a:prstGeom>
        </p:spPr>
      </p:pic>
      <p:sp>
        <p:nvSpPr>
          <p:cNvPr id="18" name="Text 14"/>
          <p:cNvSpPr/>
          <p:nvPr/>
        </p:nvSpPr>
        <p:spPr>
          <a:xfrm>
            <a:off x="5222138" y="2423160"/>
            <a:ext cx="244236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50" b="1" spc="100" kern="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САЙТЫ</a:t>
            </a:r>
            <a:endParaRPr lang="en-US" sz="1150" dirty="0"/>
          </a:p>
        </p:txBody>
      </p:sp>
      <p:sp>
        <p:nvSpPr>
          <p:cNvPr id="19" name="Text 15"/>
          <p:cNvSpPr/>
          <p:nvPr/>
        </p:nvSpPr>
        <p:spPr>
          <a:xfrm>
            <a:off x="4618634" y="3246120"/>
            <a:ext cx="2954426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2563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eagleway888.com</a:t>
            </a:r>
            <a:endParaRPr lang="en-US" sz="1250" dirty="0"/>
          </a:p>
        </p:txBody>
      </p:sp>
      <p:sp>
        <p:nvSpPr>
          <p:cNvPr id="20" name="Shape 16"/>
          <p:cNvSpPr/>
          <p:nvPr/>
        </p:nvSpPr>
        <p:spPr>
          <a:xfrm>
            <a:off x="4618634" y="3666744"/>
            <a:ext cx="2954426" cy="0"/>
          </a:xfrm>
          <a:prstGeom prst="line">
            <a:avLst/>
          </a:prstGeom>
          <a:noFill/>
          <a:ln w="12700">
            <a:solidFill>
              <a:srgbClr val="E3E8F0"/>
            </a:solidFill>
            <a:prstDash val="solid"/>
          </a:ln>
        </p:spPr>
      </p:sp>
      <p:sp>
        <p:nvSpPr>
          <p:cNvPr id="21" name="Text 17"/>
          <p:cNvSpPr/>
          <p:nvPr/>
        </p:nvSpPr>
        <p:spPr>
          <a:xfrm>
            <a:off x="4618634" y="3749040"/>
            <a:ext cx="2954426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2563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eagleway.kz</a:t>
            </a:r>
            <a:endParaRPr lang="en-US" sz="1250" dirty="0"/>
          </a:p>
        </p:txBody>
      </p:sp>
      <p:sp>
        <p:nvSpPr>
          <p:cNvPr id="22" name="Shape 18"/>
          <p:cNvSpPr/>
          <p:nvPr/>
        </p:nvSpPr>
        <p:spPr>
          <a:xfrm>
            <a:off x="4618634" y="4169664"/>
            <a:ext cx="2954426" cy="0"/>
          </a:xfrm>
          <a:prstGeom prst="line">
            <a:avLst/>
          </a:prstGeom>
          <a:noFill/>
          <a:ln w="12700">
            <a:solidFill>
              <a:srgbClr val="E3E8F0"/>
            </a:solidFill>
            <a:prstDash val="solid"/>
          </a:ln>
        </p:spPr>
      </p:sp>
      <p:sp>
        <p:nvSpPr>
          <p:cNvPr id="23" name="Text 19"/>
          <p:cNvSpPr/>
          <p:nvPr/>
        </p:nvSpPr>
        <p:spPr>
          <a:xfrm>
            <a:off x="4618634" y="4251960"/>
            <a:ext cx="2954426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2563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eagleway.ru</a:t>
            </a:r>
            <a:endParaRPr lang="en-US" sz="1250" dirty="0"/>
          </a:p>
        </p:txBody>
      </p:sp>
      <p:sp>
        <p:nvSpPr>
          <p:cNvPr id="24" name="Shape 20"/>
          <p:cNvSpPr/>
          <p:nvPr/>
        </p:nvSpPr>
        <p:spPr>
          <a:xfrm>
            <a:off x="8121701" y="2148840"/>
            <a:ext cx="3503066" cy="2651760"/>
          </a:xfrm>
          <a:prstGeom prst="roundRect">
            <a:avLst>
              <a:gd name="adj" fmla="val 3448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27000" dist="38100" dir="5400000">
              <a:srgbClr val="9AA7BD">
                <a:alpha val="26000"/>
              </a:srgbClr>
            </a:outerShdw>
          </a:effectLst>
        </p:spPr>
      </p:sp>
      <p:pic>
        <p:nvPicPr>
          <p:cNvPr id="25" name="Image 2" descr="gt_building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6021" y="2423160"/>
            <a:ext cx="457200" cy="457200"/>
          </a:xfrm>
          <a:prstGeom prst="rect">
            <a:avLst/>
          </a:prstGeom>
        </p:spPr>
      </p:pic>
      <p:sp>
        <p:nvSpPr>
          <p:cNvPr id="26" name="Text 21"/>
          <p:cNvSpPr/>
          <p:nvPr/>
        </p:nvSpPr>
        <p:spPr>
          <a:xfrm>
            <a:off x="8999525" y="2423160"/>
            <a:ext cx="244236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50" b="1" spc="100" kern="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ГОЛОВНОЙ ОФИС</a:t>
            </a:r>
            <a:endParaRPr lang="en-US" sz="1150" dirty="0"/>
          </a:p>
        </p:txBody>
      </p:sp>
      <p:sp>
        <p:nvSpPr>
          <p:cNvPr id="27" name="Text 22"/>
          <p:cNvSpPr/>
          <p:nvPr/>
        </p:nvSpPr>
        <p:spPr>
          <a:xfrm>
            <a:off x="8396021" y="3200400"/>
            <a:ext cx="3000146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03200" indent="-203200">
              <a:spcAft>
                <a:spcPts val="800"/>
              </a:spcAft>
              <a:buSzPct val="100000"/>
              <a:buChar char="•"/>
            </a:pPr>
            <a:r>
              <a:rPr lang="en-US" sz="115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г. Алматы</a:t>
            </a:r>
            <a:endParaRPr lang="en-US" sz="1150" dirty="0"/>
          </a:p>
          <a:p>
            <a:pPr marL="203200" indent="-203200">
              <a:spcAft>
                <a:spcPts val="800"/>
              </a:spcAft>
              <a:buSzPct val="100000"/>
              <a:buChar char="•"/>
            </a:pPr>
            <a:r>
              <a:rPr lang="en-US" sz="115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Бизнес-центр «Турар»</a:t>
            </a:r>
            <a:endParaRPr lang="en-US" sz="1150" dirty="0"/>
          </a:p>
          <a:p>
            <a:pPr marL="203200" indent="-203200">
              <a:spcAft>
                <a:spcPts val="800"/>
              </a:spcAft>
              <a:buSzPct val="100000"/>
              <a:buChar char="•"/>
            </a:pPr>
            <a:r>
              <a:rPr lang="en-US" sz="115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проспект Сейфуллина, 502</a:t>
            </a:r>
            <a:endParaRPr lang="en-US" sz="1150" dirty="0"/>
          </a:p>
          <a:p>
            <a:pPr marL="203200" indent="-203200">
              <a:spcAft>
                <a:spcPts val="800"/>
              </a:spcAft>
              <a:buSzPct val="100000"/>
              <a:buChar char="•"/>
            </a:pPr>
            <a:r>
              <a:rPr lang="en-US" sz="115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этаж, офис 404</a:t>
            </a:r>
            <a:endParaRPr lang="en-US" sz="1150" dirty="0"/>
          </a:p>
        </p:txBody>
      </p:sp>
      <p:sp>
        <p:nvSpPr>
          <p:cNvPr id="28" name="Shape 23"/>
          <p:cNvSpPr/>
          <p:nvPr/>
        </p:nvSpPr>
        <p:spPr>
          <a:xfrm>
            <a:off x="566928" y="6272784"/>
            <a:ext cx="11057839" cy="0"/>
          </a:xfrm>
          <a:prstGeom prst="line">
            <a:avLst/>
          </a:prstGeom>
          <a:noFill/>
          <a:ln w="12700">
            <a:solidFill>
              <a:srgbClr val="E3E8F0"/>
            </a:solidFill>
            <a:prstDash val="solid"/>
          </a:ln>
        </p:spPr>
      </p:sp>
      <p:sp>
        <p:nvSpPr>
          <p:cNvPr id="29" name="Text 24"/>
          <p:cNvSpPr/>
          <p:nvPr/>
        </p:nvSpPr>
        <p:spPr>
          <a:xfrm>
            <a:off x="566928" y="6364224"/>
            <a:ext cx="27432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Eagle</a:t>
            </a:r>
            <a:pPr indent="0" marL="0">
              <a:buNone/>
            </a:pPr>
            <a:r>
              <a:rPr lang="en-US" sz="1300" b="1" dirty="0">
                <a:solidFill>
                  <a:srgbClr val="2563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way</a:t>
            </a:r>
            <a:endParaRPr lang="en-US" sz="1300" dirty="0"/>
          </a:p>
        </p:txBody>
      </p:sp>
      <p:sp>
        <p:nvSpPr>
          <p:cNvPr id="30" name="Text 25"/>
          <p:cNvSpPr/>
          <p:nvPr/>
        </p:nvSpPr>
        <p:spPr>
          <a:xfrm>
            <a:off x="8881567" y="6364224"/>
            <a:ext cx="27432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20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 </a:t>
            </a:r>
            <a:pPr algn="r" indent="0" marL="0">
              <a:buNone/>
            </a:pPr>
            <a:r>
              <a:rPr lang="en-US" sz="1200" dirty="0">
                <a:solidFill>
                  <a:srgbClr val="8A97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/ 18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1737360"/>
            <a:ext cx="105156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Спасибо за внимание!</a:t>
            </a:r>
            <a:endParaRPr lang="en-US" sz="5000" dirty="0"/>
          </a:p>
        </p:txBody>
      </p:sp>
      <p:sp>
        <p:nvSpPr>
          <p:cNvPr id="3" name="Text 1"/>
          <p:cNvSpPr/>
          <p:nvPr/>
        </p:nvSpPr>
        <p:spPr>
          <a:xfrm>
            <a:off x="566928" y="2788920"/>
            <a:ext cx="10058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Благодарим, что ознакомились с презентацией компании Eagleway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566928" y="3291840"/>
            <a:ext cx="10058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D6E2F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Будем рады оказать вам консультацию и подобрать оптимальное решение под ваш груз.</a:t>
            </a:r>
            <a:endParaRPr lang="en-US" sz="1400" dirty="0"/>
          </a:p>
        </p:txBody>
      </p:sp>
      <p:sp>
        <p:nvSpPr>
          <p:cNvPr id="5" name="Shape 3"/>
          <p:cNvSpPr/>
          <p:nvPr/>
        </p:nvSpPr>
        <p:spPr>
          <a:xfrm>
            <a:off x="566928" y="4343400"/>
            <a:ext cx="11064240" cy="0"/>
          </a:xfrm>
          <a:prstGeom prst="line">
            <a:avLst/>
          </a:prstGeom>
          <a:noFill/>
          <a:ln w="12700">
            <a:solidFill>
              <a:srgbClr val="FFFFFF">
                <a:alpha val="35000"/>
              </a:srgbClr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66928" y="4617720"/>
            <a:ext cx="33832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C7D6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Горячая линия · КЗ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566928" y="4937760"/>
            <a:ext cx="33832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+7 700 888 8852</a:t>
            </a: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4315968" y="4617720"/>
            <a:ext cx="33832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C7D6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Горячая линия · РФ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315968" y="4937760"/>
            <a:ext cx="33832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+7 495 868 12 88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8065008" y="4617720"/>
            <a:ext cx="33832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C7D6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WhatsApp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8065008" y="4937760"/>
            <a:ext cx="33832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+7 708 484 6781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566928" y="6263640"/>
            <a:ext cx="9144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D6E2F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eagleway888.com  ·  eagleway.kz  ·  eagleway.ru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57200"/>
            <a:ext cx="82296" cy="603504"/>
          </a:xfrm>
          <a:prstGeom prst="roundRect">
            <a:avLst>
              <a:gd name="adj" fmla="val 44444"/>
            </a:avLst>
          </a:prstGeom>
          <a:solidFill>
            <a:srgbClr val="2563EB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365760"/>
            <a:ext cx="10515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компании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777240" y="950976"/>
            <a:ext cx="105156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dirty="0">
                <a:solidFill>
                  <a:srgbClr val="8A97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Eagleway — международная логистика без посредников</a:t>
            </a:r>
            <a:endParaRPr lang="en-US" sz="1300" dirty="0"/>
          </a:p>
        </p:txBody>
      </p:sp>
      <p:sp>
        <p:nvSpPr>
          <p:cNvPr id="5" name="Text 3"/>
          <p:cNvSpPr/>
          <p:nvPr/>
        </p:nvSpPr>
        <p:spPr>
          <a:xfrm>
            <a:off x="566928" y="1920240"/>
            <a:ext cx="5349240" cy="365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12000"/>
              </a:lnSpc>
              <a:spcAft>
                <a:spcPts val="1200"/>
              </a:spcAft>
              <a:buNone/>
            </a:pPr>
            <a:r>
              <a:rPr lang="en-US" sz="1300" dirty="0">
                <a:solidFill>
                  <a:srgbClr val="42506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Eagleway — международная логистическая компания, которая занимается доставкой грузов из Китая в Казахстан и Россию. За плечами — более 10 лет работы и свыше 10 000 клиентов: от мелких предпринимателей до крупных дистрибьюторов и производственных компаний.</a:t>
            </a:r>
            <a:endParaRPr lang="en-US" sz="1300" dirty="0"/>
          </a:p>
          <a:p>
            <a:pPr indent="0" marL="0">
              <a:lnSpc>
                <a:spcPct val="112000"/>
              </a:lnSpc>
              <a:buNone/>
            </a:pPr>
            <a:r>
              <a:rPr lang="en-US" sz="1300" dirty="0">
                <a:solidFill>
                  <a:srgbClr val="42506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работаем без посредников и опираемся на собственный автопарк, контейнерный парк для ЖД, сеть консолидационных складов и собственную IT-экосистему. Это даёт конкурентные тарифы, предсказуемые сроки и прозрачную отчётность на каждом этапе.</a:t>
            </a:r>
            <a:endParaRPr lang="en-US" sz="1300" dirty="0"/>
          </a:p>
        </p:txBody>
      </p:sp>
      <p:sp>
        <p:nvSpPr>
          <p:cNvPr id="6" name="Shape 4"/>
          <p:cNvSpPr/>
          <p:nvPr/>
        </p:nvSpPr>
        <p:spPr>
          <a:xfrm>
            <a:off x="6309360" y="1920240"/>
            <a:ext cx="5303520" cy="1600200"/>
          </a:xfrm>
          <a:prstGeom prst="roundRect">
            <a:avLst>
              <a:gd name="adj" fmla="val 5714"/>
            </a:avLst>
          </a:prstGeom>
          <a:solidFill>
            <a:srgbClr val="EFF3FB"/>
          </a:solidFill>
          <a:ln/>
          <a:effectLst>
            <a:outerShdw sx="100000" sy="100000" kx="0" ky="0" algn="bl" rotWithShape="0" blurRad="127000" dist="38100" dir="5400000">
              <a:srgbClr val="9AA7BD">
                <a:alpha val="26000"/>
              </a:srgbClr>
            </a:outerShdw>
          </a:effectLst>
        </p:spPr>
      </p:sp>
      <p:pic>
        <p:nvPicPr>
          <p:cNvPr id="7" name="Image 0" descr="gt_target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0" y="2148840"/>
            <a:ext cx="457200" cy="45720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7187184" y="2148840"/>
            <a:ext cx="415137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50" b="1" spc="100" kern="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МИССИЯ</a:t>
            </a:r>
            <a:endParaRPr lang="en-US" sz="1150" dirty="0"/>
          </a:p>
        </p:txBody>
      </p:sp>
      <p:sp>
        <p:nvSpPr>
          <p:cNvPr id="9" name="Text 6"/>
          <p:cNvSpPr/>
          <p:nvPr/>
        </p:nvSpPr>
        <p:spPr>
          <a:xfrm>
            <a:off x="6583680" y="2697480"/>
            <a:ext cx="47548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42506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Сделать так, чтобы товары из Китая попадали к казахстанскому и российскому бизнесу быстро, безопасно и экономически выгодно.</a:t>
            </a:r>
            <a:endParaRPr lang="en-US" sz="1200" dirty="0"/>
          </a:p>
        </p:txBody>
      </p:sp>
      <p:sp>
        <p:nvSpPr>
          <p:cNvPr id="10" name="Shape 7"/>
          <p:cNvSpPr/>
          <p:nvPr/>
        </p:nvSpPr>
        <p:spPr>
          <a:xfrm>
            <a:off x="6309360" y="3703320"/>
            <a:ext cx="5303520" cy="1417320"/>
          </a:xfrm>
          <a:prstGeom prst="roundRect">
            <a:avLst>
              <a:gd name="adj" fmla="val 6452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27000" dist="38100" dir="5400000">
              <a:srgbClr val="9AA7BD">
                <a:alpha val="26000"/>
              </a:srgbClr>
            </a:outerShdw>
          </a:effectLst>
        </p:spPr>
      </p:sp>
      <p:pic>
        <p:nvPicPr>
          <p:cNvPr id="11" name="Image 1" descr="gt_building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680" y="3931920"/>
            <a:ext cx="457200" cy="457200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7187184" y="3931920"/>
            <a:ext cx="415137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50" b="1" spc="100" kern="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ОФИС</a:t>
            </a:r>
            <a:endParaRPr lang="en-US" sz="1150" dirty="0"/>
          </a:p>
        </p:txBody>
      </p:sp>
      <p:sp>
        <p:nvSpPr>
          <p:cNvPr id="13" name="Text 9"/>
          <p:cNvSpPr/>
          <p:nvPr/>
        </p:nvSpPr>
        <p:spPr>
          <a:xfrm>
            <a:off x="6583680" y="4480560"/>
            <a:ext cx="47548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42506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Алматы, Казахстан — отсюда координируем работу с Китаем, КЗ и РФ.</a:t>
            </a:r>
            <a:endParaRPr lang="en-US" sz="1200" dirty="0"/>
          </a:p>
        </p:txBody>
      </p:sp>
      <p:sp>
        <p:nvSpPr>
          <p:cNvPr id="14" name="Shape 10"/>
          <p:cNvSpPr/>
          <p:nvPr/>
        </p:nvSpPr>
        <p:spPr>
          <a:xfrm>
            <a:off x="566928" y="6272784"/>
            <a:ext cx="11057839" cy="0"/>
          </a:xfrm>
          <a:prstGeom prst="line">
            <a:avLst/>
          </a:prstGeom>
          <a:noFill/>
          <a:ln w="12700">
            <a:solidFill>
              <a:srgbClr val="E3E8F0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566928" y="6364224"/>
            <a:ext cx="27432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Eagle</a:t>
            </a:r>
            <a:pPr indent="0" marL="0">
              <a:buNone/>
            </a:pPr>
            <a:r>
              <a:rPr lang="en-US" sz="1300" b="1" dirty="0">
                <a:solidFill>
                  <a:srgbClr val="2563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way</a:t>
            </a:r>
            <a:endParaRPr lang="en-US" sz="1300" dirty="0"/>
          </a:p>
        </p:txBody>
      </p:sp>
      <p:sp>
        <p:nvSpPr>
          <p:cNvPr id="16" name="Text 12"/>
          <p:cNvSpPr/>
          <p:nvPr/>
        </p:nvSpPr>
        <p:spPr>
          <a:xfrm>
            <a:off x="8881567" y="6364224"/>
            <a:ext cx="27432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20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</a:t>
            </a:r>
            <a:pPr algn="r" indent="0" marL="0">
              <a:buNone/>
            </a:pPr>
            <a:r>
              <a:rPr lang="en-US" sz="1200" dirty="0">
                <a:solidFill>
                  <a:srgbClr val="8A97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/ 18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57200"/>
            <a:ext cx="82296" cy="603504"/>
          </a:xfrm>
          <a:prstGeom prst="roundRect">
            <a:avLst>
              <a:gd name="adj" fmla="val 44444"/>
            </a:avLst>
          </a:prstGeom>
          <a:solidFill>
            <a:srgbClr val="2563EB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365760"/>
            <a:ext cx="10515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отличает Eagleway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777240" y="950976"/>
            <a:ext cx="105156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dirty="0">
                <a:solidFill>
                  <a:srgbClr val="8A97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опор, на которых держится сервис</a:t>
            </a:r>
            <a:endParaRPr lang="en-US" sz="1300" dirty="0"/>
          </a:p>
        </p:txBody>
      </p:sp>
      <p:sp>
        <p:nvSpPr>
          <p:cNvPr id="5" name="Shape 3"/>
          <p:cNvSpPr/>
          <p:nvPr/>
        </p:nvSpPr>
        <p:spPr>
          <a:xfrm>
            <a:off x="566928" y="2011680"/>
            <a:ext cx="2021373" cy="3017520"/>
          </a:xfrm>
          <a:prstGeom prst="roundRect">
            <a:avLst>
              <a:gd name="adj" fmla="val 4524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27000" dist="38100" dir="5400000">
              <a:srgbClr val="9AA7BD">
                <a:alpha val="26000"/>
              </a:srgbClr>
            </a:outerShdw>
          </a:effectLst>
        </p:spPr>
      </p:sp>
      <p:pic>
        <p:nvPicPr>
          <p:cNvPr id="6" name="Image 0" descr="gt_handshak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84" y="2249424"/>
            <a:ext cx="585216" cy="585216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786384" y="2926080"/>
            <a:ext cx="1582461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2563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01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786384" y="3346704"/>
            <a:ext cx="1637325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2000"/>
              </a:lnSpc>
              <a:buNone/>
            </a:pPr>
            <a:r>
              <a:rPr lang="en-US" sz="125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без посредников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786384" y="3895344"/>
            <a:ext cx="1655613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5000"/>
              </a:lnSpc>
              <a:buNone/>
            </a:pPr>
            <a:r>
              <a:rPr lang="en-US" sz="950" dirty="0">
                <a:solidFill>
                  <a:srgbClr val="8A97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Никаких посредников и сторонних перевозчиков в цепочке доставки.</a:t>
            </a:r>
            <a:endParaRPr lang="en-US" sz="950" dirty="0"/>
          </a:p>
        </p:txBody>
      </p:sp>
      <p:sp>
        <p:nvSpPr>
          <p:cNvPr id="10" name="Shape 7"/>
          <p:cNvSpPr/>
          <p:nvPr/>
        </p:nvSpPr>
        <p:spPr>
          <a:xfrm>
            <a:off x="2826045" y="2011680"/>
            <a:ext cx="2021373" cy="3017520"/>
          </a:xfrm>
          <a:prstGeom prst="roundRect">
            <a:avLst>
              <a:gd name="adj" fmla="val 4524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27000" dist="38100" dir="5400000">
              <a:srgbClr val="9AA7BD">
                <a:alpha val="26000"/>
              </a:srgbClr>
            </a:outerShdw>
          </a:effectLst>
        </p:spPr>
      </p:sp>
      <p:pic>
        <p:nvPicPr>
          <p:cNvPr id="11" name="Image 1" descr="gt_warehouse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5501" y="2249424"/>
            <a:ext cx="585216" cy="585216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3045501" y="2926080"/>
            <a:ext cx="1582461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2563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02</a:t>
            </a:r>
            <a:endParaRPr lang="en-US" sz="2200" dirty="0"/>
          </a:p>
        </p:txBody>
      </p:sp>
      <p:sp>
        <p:nvSpPr>
          <p:cNvPr id="13" name="Text 9"/>
          <p:cNvSpPr/>
          <p:nvPr/>
        </p:nvSpPr>
        <p:spPr>
          <a:xfrm>
            <a:off x="3045501" y="3346704"/>
            <a:ext cx="1637325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2000"/>
              </a:lnSpc>
              <a:buNone/>
            </a:pPr>
            <a:r>
              <a:rPr lang="en-US" sz="125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Сеть складов в Китае</a:t>
            </a:r>
            <a:endParaRPr lang="en-US" sz="1250" dirty="0"/>
          </a:p>
        </p:txBody>
      </p:sp>
      <p:sp>
        <p:nvSpPr>
          <p:cNvPr id="14" name="Text 10"/>
          <p:cNvSpPr/>
          <p:nvPr/>
        </p:nvSpPr>
        <p:spPr>
          <a:xfrm>
            <a:off x="3045501" y="3895344"/>
            <a:ext cx="1655613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5000"/>
              </a:lnSpc>
              <a:buNone/>
            </a:pPr>
            <a:r>
              <a:rPr lang="en-US" sz="950" dirty="0">
                <a:solidFill>
                  <a:srgbClr val="8A97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Иу, Фошань, Урумчи, Хоргос, Дулати — консолидация под одной крышей.</a:t>
            </a:r>
            <a:endParaRPr lang="en-US" sz="950" dirty="0"/>
          </a:p>
        </p:txBody>
      </p:sp>
      <p:sp>
        <p:nvSpPr>
          <p:cNvPr id="15" name="Shape 11"/>
          <p:cNvSpPr/>
          <p:nvPr/>
        </p:nvSpPr>
        <p:spPr>
          <a:xfrm>
            <a:off x="5085161" y="2011680"/>
            <a:ext cx="2021373" cy="3017520"/>
          </a:xfrm>
          <a:prstGeom prst="roundRect">
            <a:avLst>
              <a:gd name="adj" fmla="val 4524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27000" dist="38100" dir="5400000">
              <a:srgbClr val="9AA7BD">
                <a:alpha val="26000"/>
              </a:srgbClr>
            </a:outerShdw>
          </a:effectLst>
        </p:spPr>
      </p:sp>
      <p:pic>
        <p:nvPicPr>
          <p:cNvPr id="16" name="Image 2" descr="gt_users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4617" y="2249424"/>
            <a:ext cx="585216" cy="585216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5304617" y="2926080"/>
            <a:ext cx="1582461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2563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</a:t>
            </a:r>
            <a:endParaRPr lang="en-US" sz="2200" dirty="0"/>
          </a:p>
        </p:txBody>
      </p:sp>
      <p:sp>
        <p:nvSpPr>
          <p:cNvPr id="18" name="Text 13"/>
          <p:cNvSpPr/>
          <p:nvPr/>
        </p:nvSpPr>
        <p:spPr>
          <a:xfrm>
            <a:off x="5304617" y="3346704"/>
            <a:ext cx="1637325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2000"/>
              </a:lnSpc>
              <a:buNone/>
            </a:pPr>
            <a:r>
              <a:rPr lang="en-US" sz="125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Локальные команды</a:t>
            </a:r>
            <a:endParaRPr lang="en-US" sz="1250" dirty="0"/>
          </a:p>
        </p:txBody>
      </p:sp>
      <p:sp>
        <p:nvSpPr>
          <p:cNvPr id="19" name="Text 14"/>
          <p:cNvSpPr/>
          <p:nvPr/>
        </p:nvSpPr>
        <p:spPr>
          <a:xfrm>
            <a:off x="5304617" y="3895344"/>
            <a:ext cx="1655613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5000"/>
              </a:lnSpc>
              <a:buNone/>
            </a:pPr>
            <a:r>
              <a:rPr lang="en-US" sz="950" dirty="0">
                <a:solidFill>
                  <a:srgbClr val="8A97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и России. Клиент всегда говорит с менеджером в своей стране.</a:t>
            </a:r>
            <a:endParaRPr lang="en-US" sz="950" dirty="0"/>
          </a:p>
        </p:txBody>
      </p:sp>
      <p:sp>
        <p:nvSpPr>
          <p:cNvPr id="20" name="Shape 15"/>
          <p:cNvSpPr/>
          <p:nvPr/>
        </p:nvSpPr>
        <p:spPr>
          <a:xfrm>
            <a:off x="7344278" y="2011680"/>
            <a:ext cx="2021373" cy="3017520"/>
          </a:xfrm>
          <a:prstGeom prst="roundRect">
            <a:avLst>
              <a:gd name="adj" fmla="val 4524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27000" dist="38100" dir="5400000">
              <a:srgbClr val="9AA7BD">
                <a:alpha val="26000"/>
              </a:srgbClr>
            </a:outerShdw>
          </a:effectLst>
        </p:spPr>
      </p:sp>
      <p:pic>
        <p:nvPicPr>
          <p:cNvPr id="21" name="Image 3" descr="gt_shiel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3734" y="2249424"/>
            <a:ext cx="585216" cy="585216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7563734" y="2926080"/>
            <a:ext cx="1582461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2563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04</a:t>
            </a:r>
            <a:endParaRPr lang="en-US" sz="2200" dirty="0"/>
          </a:p>
        </p:txBody>
      </p:sp>
      <p:sp>
        <p:nvSpPr>
          <p:cNvPr id="23" name="Text 17"/>
          <p:cNvSpPr/>
          <p:nvPr/>
        </p:nvSpPr>
        <p:spPr>
          <a:xfrm>
            <a:off x="7563734" y="3346704"/>
            <a:ext cx="1637325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2000"/>
              </a:lnSpc>
              <a:buNone/>
            </a:pPr>
            <a:r>
              <a:rPr lang="en-US" sz="125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Своя таможня</a:t>
            </a:r>
            <a:endParaRPr lang="en-US" sz="1250" dirty="0"/>
          </a:p>
        </p:txBody>
      </p:sp>
      <p:sp>
        <p:nvSpPr>
          <p:cNvPr id="24" name="Text 18"/>
          <p:cNvSpPr/>
          <p:nvPr/>
        </p:nvSpPr>
        <p:spPr>
          <a:xfrm>
            <a:off x="7563734" y="3895344"/>
            <a:ext cx="1655613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5000"/>
              </a:lnSpc>
              <a:buNone/>
            </a:pPr>
            <a:r>
              <a:rPr lang="en-US" sz="950" dirty="0">
                <a:solidFill>
                  <a:srgbClr val="8A97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Самостоятельное оформление ВЭД — без передачи сторонним брокерам.</a:t>
            </a:r>
            <a:endParaRPr lang="en-US" sz="950" dirty="0"/>
          </a:p>
        </p:txBody>
      </p:sp>
      <p:sp>
        <p:nvSpPr>
          <p:cNvPr id="25" name="Shape 19"/>
          <p:cNvSpPr/>
          <p:nvPr/>
        </p:nvSpPr>
        <p:spPr>
          <a:xfrm>
            <a:off x="9603395" y="2011680"/>
            <a:ext cx="2021373" cy="3017520"/>
          </a:xfrm>
          <a:prstGeom prst="roundRect">
            <a:avLst>
              <a:gd name="adj" fmla="val 4524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27000" dist="38100" dir="5400000">
              <a:srgbClr val="9AA7BD">
                <a:alpha val="26000"/>
              </a:srgbClr>
            </a:outerShdw>
          </a:effectLst>
        </p:spPr>
      </p:sp>
      <p:pic>
        <p:nvPicPr>
          <p:cNvPr id="26" name="Image 4" descr="gt_boxes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2851" y="2249424"/>
            <a:ext cx="585216" cy="585216"/>
          </a:xfrm>
          <a:prstGeom prst="rect">
            <a:avLst/>
          </a:prstGeom>
        </p:spPr>
      </p:pic>
      <p:sp>
        <p:nvSpPr>
          <p:cNvPr id="27" name="Text 20"/>
          <p:cNvSpPr/>
          <p:nvPr/>
        </p:nvSpPr>
        <p:spPr>
          <a:xfrm>
            <a:off x="9822851" y="2926080"/>
            <a:ext cx="1582461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2563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05</a:t>
            </a:r>
            <a:endParaRPr lang="en-US" sz="2200" dirty="0"/>
          </a:p>
        </p:txBody>
      </p:sp>
      <p:sp>
        <p:nvSpPr>
          <p:cNvPr id="28" name="Text 21"/>
          <p:cNvSpPr/>
          <p:nvPr/>
        </p:nvSpPr>
        <p:spPr>
          <a:xfrm>
            <a:off x="9822851" y="3346704"/>
            <a:ext cx="1637325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2000"/>
              </a:lnSpc>
              <a:buNone/>
            </a:pPr>
            <a:r>
              <a:rPr lang="en-US" sz="125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Широкая номенклатура</a:t>
            </a:r>
            <a:endParaRPr lang="en-US" sz="1250" dirty="0"/>
          </a:p>
        </p:txBody>
      </p:sp>
      <p:sp>
        <p:nvSpPr>
          <p:cNvPr id="29" name="Text 22"/>
          <p:cNvSpPr/>
          <p:nvPr/>
        </p:nvSpPr>
        <p:spPr>
          <a:xfrm>
            <a:off x="9822851" y="3895344"/>
            <a:ext cx="1655613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5000"/>
              </a:lnSpc>
              <a:buNone/>
            </a:pPr>
            <a:r>
              <a:rPr lang="en-US" sz="950" dirty="0">
                <a:solidFill>
                  <a:srgbClr val="8A97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текстиля до мебели, техники и стройматериалов.</a:t>
            </a:r>
            <a:endParaRPr lang="en-US" sz="950" dirty="0"/>
          </a:p>
        </p:txBody>
      </p:sp>
      <p:sp>
        <p:nvSpPr>
          <p:cNvPr id="30" name="Shape 23"/>
          <p:cNvSpPr/>
          <p:nvPr/>
        </p:nvSpPr>
        <p:spPr>
          <a:xfrm>
            <a:off x="566928" y="6272784"/>
            <a:ext cx="11057839" cy="0"/>
          </a:xfrm>
          <a:prstGeom prst="line">
            <a:avLst/>
          </a:prstGeom>
          <a:noFill/>
          <a:ln w="12700">
            <a:solidFill>
              <a:srgbClr val="E3E8F0"/>
            </a:solidFill>
            <a:prstDash val="solid"/>
          </a:ln>
        </p:spPr>
      </p:sp>
      <p:sp>
        <p:nvSpPr>
          <p:cNvPr id="31" name="Text 24"/>
          <p:cNvSpPr/>
          <p:nvPr/>
        </p:nvSpPr>
        <p:spPr>
          <a:xfrm>
            <a:off x="566928" y="6364224"/>
            <a:ext cx="27432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Eagle</a:t>
            </a:r>
            <a:pPr indent="0" marL="0">
              <a:buNone/>
            </a:pPr>
            <a:r>
              <a:rPr lang="en-US" sz="1300" b="1" dirty="0">
                <a:solidFill>
                  <a:srgbClr val="2563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way</a:t>
            </a:r>
            <a:endParaRPr lang="en-US" sz="1300" dirty="0"/>
          </a:p>
        </p:txBody>
      </p:sp>
      <p:sp>
        <p:nvSpPr>
          <p:cNvPr id="32" name="Text 25"/>
          <p:cNvSpPr/>
          <p:nvPr/>
        </p:nvSpPr>
        <p:spPr>
          <a:xfrm>
            <a:off x="8881567" y="6364224"/>
            <a:ext cx="27432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20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</a:t>
            </a:r>
            <a:pPr algn="r" indent="0" marL="0">
              <a:buNone/>
            </a:pPr>
            <a:r>
              <a:rPr lang="en-US" sz="1200" dirty="0">
                <a:solidFill>
                  <a:srgbClr val="8A97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/ 18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57200"/>
            <a:ext cx="82296" cy="603504"/>
          </a:xfrm>
          <a:prstGeom prst="roundRect">
            <a:avLst>
              <a:gd name="adj" fmla="val 44444"/>
            </a:avLst>
          </a:prstGeom>
          <a:solidFill>
            <a:srgbClr val="2563EB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365760"/>
            <a:ext cx="10515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мы возим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777240" y="950976"/>
            <a:ext cx="105156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dirty="0">
                <a:solidFill>
                  <a:srgbClr val="8A97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формата под разные задачи и бюджеты</a:t>
            </a:r>
            <a:endParaRPr lang="en-US" sz="1300" dirty="0"/>
          </a:p>
        </p:txBody>
      </p:sp>
      <p:pic>
        <p:nvPicPr>
          <p:cNvPr id="5" name="Image 0" descr="g_auto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" y="1828800"/>
            <a:ext cx="3503066" cy="2971800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841248" y="2103120"/>
            <a:ext cx="548640" cy="548640"/>
          </a:xfrm>
          <a:prstGeom prst="roundRect">
            <a:avLst>
              <a:gd name="adj" fmla="val 20000"/>
            </a:avLst>
          </a:prstGeom>
          <a:solidFill>
            <a:srgbClr val="FFFFFF">
              <a:alpha val="22000"/>
            </a:srgbClr>
          </a:solidFill>
          <a:ln w="12700">
            <a:solidFill>
              <a:srgbClr val="FFFFFF">
                <a:alpha val="45000"/>
              </a:srgbClr>
            </a:solidFill>
            <a:prstDash val="solid"/>
          </a:ln>
        </p:spPr>
      </p:sp>
      <p:pic>
        <p:nvPicPr>
          <p:cNvPr id="7" name="Image 1" descr="ic_truck_w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638" y="2248510"/>
            <a:ext cx="257861" cy="25786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841248" y="2788920"/>
            <a:ext cx="295442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100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</a:t>
            </a:r>
            <a:endParaRPr lang="en-US" sz="1300" dirty="0"/>
          </a:p>
        </p:txBody>
      </p:sp>
      <p:sp>
        <p:nvSpPr>
          <p:cNvPr id="9" name="Text 5"/>
          <p:cNvSpPr/>
          <p:nvPr/>
        </p:nvSpPr>
        <p:spPr>
          <a:xfrm>
            <a:off x="841248" y="3090672"/>
            <a:ext cx="295442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7–14 дней</a:t>
            </a:r>
            <a:endParaRPr lang="en-US" sz="2400" dirty="0"/>
          </a:p>
        </p:txBody>
      </p:sp>
      <p:sp>
        <p:nvSpPr>
          <p:cNvPr id="10" name="Text 6"/>
          <p:cNvSpPr/>
          <p:nvPr/>
        </p:nvSpPr>
        <p:spPr>
          <a:xfrm>
            <a:off x="841248" y="3639312"/>
            <a:ext cx="3000146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8000"/>
              </a:lnSpc>
              <a:buNone/>
            </a:pPr>
            <a:r>
              <a:rPr lang="en-US" sz="1050" dirty="0">
                <a:solidFill>
                  <a:srgbClr val="D6E2F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гибкий формат. Машины идут через Хоргос, Дулати и Алашанькоу. Еженедельные рейсы, рефрижераторы, адресная «последняя миля» до двери.</a:t>
            </a:r>
            <a:endParaRPr lang="en-US" sz="1050" dirty="0"/>
          </a:p>
        </p:txBody>
      </p:sp>
      <p:sp>
        <p:nvSpPr>
          <p:cNvPr id="11" name="Shape 7"/>
          <p:cNvSpPr/>
          <p:nvPr/>
        </p:nvSpPr>
        <p:spPr>
          <a:xfrm>
            <a:off x="4344314" y="1828800"/>
            <a:ext cx="3503066" cy="2971800"/>
          </a:xfrm>
          <a:prstGeom prst="roundRect">
            <a:avLst>
              <a:gd name="adj" fmla="val 3692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27000" dist="38100" dir="5400000">
              <a:srgbClr val="9AA7BD">
                <a:alpha val="26000"/>
              </a:srgbClr>
            </a:outerShdw>
          </a:effectLst>
        </p:spPr>
      </p:sp>
      <p:pic>
        <p:nvPicPr>
          <p:cNvPr id="12" name="Image 2" descr="gt_train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8634" y="2103120"/>
            <a:ext cx="548640" cy="548640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4618634" y="2788920"/>
            <a:ext cx="295442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100" kern="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ЖД</a:t>
            </a:r>
            <a:endParaRPr lang="en-US" sz="1300" dirty="0"/>
          </a:p>
        </p:txBody>
      </p:sp>
      <p:sp>
        <p:nvSpPr>
          <p:cNvPr id="14" name="Text 9"/>
          <p:cNvSpPr/>
          <p:nvPr/>
        </p:nvSpPr>
        <p:spPr>
          <a:xfrm>
            <a:off x="4618634" y="3090672"/>
            <a:ext cx="295442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2563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14–25 дней</a:t>
            </a:r>
            <a:endParaRPr lang="en-US" sz="2400" dirty="0"/>
          </a:p>
        </p:txBody>
      </p:sp>
      <p:sp>
        <p:nvSpPr>
          <p:cNvPr id="15" name="Text 10"/>
          <p:cNvSpPr/>
          <p:nvPr/>
        </p:nvSpPr>
        <p:spPr>
          <a:xfrm>
            <a:off x="4618634" y="3639312"/>
            <a:ext cx="3000146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8000"/>
              </a:lnSpc>
              <a:buNone/>
            </a:pPr>
            <a:r>
              <a:rPr lang="en-US" sz="1050" dirty="0">
                <a:solidFill>
                  <a:srgbClr val="8A97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FCL и LCL — для тяжёлых и объёмных грузов. От 4 500 $ за контейнер 20FT / 40FT / 40HQ. Максимальная стабильность графиков.</a:t>
            </a:r>
            <a:endParaRPr lang="en-US" sz="1050" dirty="0"/>
          </a:p>
        </p:txBody>
      </p:sp>
      <p:sp>
        <p:nvSpPr>
          <p:cNvPr id="16" name="Shape 11"/>
          <p:cNvSpPr/>
          <p:nvPr/>
        </p:nvSpPr>
        <p:spPr>
          <a:xfrm>
            <a:off x="8121701" y="1828800"/>
            <a:ext cx="3503066" cy="2971800"/>
          </a:xfrm>
          <a:prstGeom prst="roundRect">
            <a:avLst>
              <a:gd name="adj" fmla="val 3692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27000" dist="38100" dir="5400000">
              <a:srgbClr val="9AA7BD">
                <a:alpha val="26000"/>
              </a:srgbClr>
            </a:outerShdw>
          </a:effectLst>
        </p:spPr>
      </p:sp>
      <p:pic>
        <p:nvPicPr>
          <p:cNvPr id="17" name="Image 3" descr="gt_plane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6021" y="2103120"/>
            <a:ext cx="548640" cy="548640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8396021" y="2788920"/>
            <a:ext cx="295442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100" kern="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АВИА</a:t>
            </a:r>
            <a:endParaRPr lang="en-US" sz="1300" dirty="0"/>
          </a:p>
        </p:txBody>
      </p:sp>
      <p:sp>
        <p:nvSpPr>
          <p:cNvPr id="19" name="Text 13"/>
          <p:cNvSpPr/>
          <p:nvPr/>
        </p:nvSpPr>
        <p:spPr>
          <a:xfrm>
            <a:off x="8396021" y="3090672"/>
            <a:ext cx="295442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2563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2–6 дней</a:t>
            </a:r>
            <a:endParaRPr lang="en-US" sz="2400" dirty="0"/>
          </a:p>
        </p:txBody>
      </p:sp>
      <p:sp>
        <p:nvSpPr>
          <p:cNvPr id="20" name="Text 14"/>
          <p:cNvSpPr/>
          <p:nvPr/>
        </p:nvSpPr>
        <p:spPr>
          <a:xfrm>
            <a:off x="8396021" y="3639312"/>
            <a:ext cx="3000146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8000"/>
              </a:lnSpc>
              <a:buNone/>
            </a:pPr>
            <a:r>
              <a:rPr lang="en-US" sz="1050" dirty="0">
                <a:solidFill>
                  <a:srgbClr val="8A97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Срочные отправления: образцы, электроника, ценные товары. Аэропорты: Гуанчжоу, Шэньчжэнь, Иу, Пекин.</a:t>
            </a:r>
            <a:endParaRPr lang="en-US" sz="1050" dirty="0"/>
          </a:p>
        </p:txBody>
      </p:sp>
      <p:sp>
        <p:nvSpPr>
          <p:cNvPr id="21" name="Text 15"/>
          <p:cNvSpPr/>
          <p:nvPr/>
        </p:nvSpPr>
        <p:spPr>
          <a:xfrm>
            <a:off x="749808" y="5029200"/>
            <a:ext cx="10692079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77800" indent="-177800">
              <a:buSzPct val="100000"/>
              <a:buChar char="•"/>
            </a:pPr>
            <a:r>
              <a:rPr lang="en-US" sz="1150" i="1" dirty="0">
                <a:solidFill>
                  <a:srgbClr val="8A97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Морских перевозок не используем — делаем упор на стабильность и скорость.</a:t>
            </a:r>
            <a:endParaRPr lang="en-US" sz="1150" dirty="0"/>
          </a:p>
        </p:txBody>
      </p:sp>
      <p:sp>
        <p:nvSpPr>
          <p:cNvPr id="22" name="Shape 16"/>
          <p:cNvSpPr/>
          <p:nvPr/>
        </p:nvSpPr>
        <p:spPr>
          <a:xfrm>
            <a:off x="566928" y="6272784"/>
            <a:ext cx="11057839" cy="0"/>
          </a:xfrm>
          <a:prstGeom prst="line">
            <a:avLst/>
          </a:prstGeom>
          <a:noFill/>
          <a:ln w="12700">
            <a:solidFill>
              <a:srgbClr val="E3E8F0"/>
            </a:solidFill>
            <a:prstDash val="solid"/>
          </a:ln>
        </p:spPr>
      </p:sp>
      <p:sp>
        <p:nvSpPr>
          <p:cNvPr id="23" name="Text 17"/>
          <p:cNvSpPr/>
          <p:nvPr/>
        </p:nvSpPr>
        <p:spPr>
          <a:xfrm>
            <a:off x="566928" y="6364224"/>
            <a:ext cx="27432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Eagle</a:t>
            </a:r>
            <a:pPr indent="0" marL="0">
              <a:buNone/>
            </a:pPr>
            <a:r>
              <a:rPr lang="en-US" sz="1300" b="1" dirty="0">
                <a:solidFill>
                  <a:srgbClr val="2563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way</a:t>
            </a:r>
            <a:endParaRPr lang="en-US" sz="1300" dirty="0"/>
          </a:p>
        </p:txBody>
      </p:sp>
      <p:sp>
        <p:nvSpPr>
          <p:cNvPr id="24" name="Text 18"/>
          <p:cNvSpPr/>
          <p:nvPr/>
        </p:nvSpPr>
        <p:spPr>
          <a:xfrm>
            <a:off x="8881567" y="6364224"/>
            <a:ext cx="27432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20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</a:t>
            </a:r>
            <a:pPr algn="r" indent="0" marL="0">
              <a:buNone/>
            </a:pPr>
            <a:r>
              <a:rPr lang="en-US" sz="1200" dirty="0">
                <a:solidFill>
                  <a:srgbClr val="8A97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/ 18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57200"/>
            <a:ext cx="82296" cy="603504"/>
          </a:xfrm>
          <a:prstGeom prst="roundRect">
            <a:avLst>
              <a:gd name="adj" fmla="val 44444"/>
            </a:avLst>
          </a:prstGeom>
          <a:solidFill>
            <a:srgbClr val="2563EB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365760"/>
            <a:ext cx="10515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Склады и сохранность груза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777240" y="950976"/>
            <a:ext cx="105156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dirty="0">
                <a:solidFill>
                  <a:srgbClr val="8A97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Сеть складов от Гуанчжоу до Караганды</a:t>
            </a:r>
            <a:endParaRPr lang="en-US" sz="1300" dirty="0"/>
          </a:p>
        </p:txBody>
      </p:sp>
      <p:sp>
        <p:nvSpPr>
          <p:cNvPr id="5" name="Shape 3"/>
          <p:cNvSpPr/>
          <p:nvPr/>
        </p:nvSpPr>
        <p:spPr>
          <a:xfrm>
            <a:off x="566928" y="1691640"/>
            <a:ext cx="3515258" cy="4297680"/>
          </a:xfrm>
          <a:prstGeom prst="roundRect">
            <a:avLst>
              <a:gd name="adj" fmla="val 2601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27000" dist="38100" dir="5400000">
              <a:srgbClr val="9AA7BD">
                <a:alpha val="26000"/>
              </a:srgbClr>
            </a:outerShdw>
          </a:effectLst>
        </p:spPr>
      </p:sp>
      <p:pic>
        <p:nvPicPr>
          <p:cNvPr id="6" name="Image 0" descr="gt_warehous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1947672"/>
            <a:ext cx="457200" cy="45720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426464" y="1947672"/>
            <a:ext cx="245455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50" b="1" spc="100" kern="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СКЛАДЫ В КИТАЕ</a:t>
            </a:r>
            <a:endParaRPr lang="en-US" sz="1150" dirty="0"/>
          </a:p>
        </p:txBody>
      </p:sp>
      <p:sp>
        <p:nvSpPr>
          <p:cNvPr id="8" name="Text 5"/>
          <p:cNvSpPr/>
          <p:nvPr/>
        </p:nvSpPr>
        <p:spPr>
          <a:xfrm>
            <a:off x="822960" y="2560320"/>
            <a:ext cx="305805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5000"/>
              </a:lnSpc>
              <a:buNone/>
            </a:pPr>
            <a:r>
              <a:rPr lang="en-US" sz="1100" dirty="0">
                <a:solidFill>
                  <a:srgbClr val="5A64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Иу · Фошань · Урумчи · Хоргос · Дулати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822960" y="3108960"/>
            <a:ext cx="3094634" cy="2697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03200" indent="-203200">
              <a:lnSpc>
                <a:spcPct val="104000"/>
              </a:lnSpc>
              <a:spcAft>
                <a:spcPts val="800"/>
              </a:spcAft>
              <a:buSzPct val="100000"/>
              <a:buChar char="•"/>
            </a:pPr>
            <a:r>
              <a:rPr lang="en-US" sz="105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Приём, учёт, сверка с поставщиком</a:t>
            </a:r>
            <a:endParaRPr lang="en-US" sz="1050" dirty="0"/>
          </a:p>
          <a:p>
            <a:pPr marL="203200" indent="-203200">
              <a:lnSpc>
                <a:spcPct val="104000"/>
              </a:lnSpc>
              <a:spcAft>
                <a:spcPts val="800"/>
              </a:spcAft>
              <a:buSzPct val="100000"/>
              <a:buChar char="•"/>
            </a:pPr>
            <a:r>
              <a:rPr lang="en-US" sz="105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и переупаковка</a:t>
            </a:r>
            <a:endParaRPr lang="en-US" sz="1050" dirty="0"/>
          </a:p>
          <a:p>
            <a:pPr marL="203200" indent="-203200">
              <a:lnSpc>
                <a:spcPct val="104000"/>
              </a:lnSpc>
              <a:spcAft>
                <a:spcPts val="800"/>
              </a:spcAft>
              <a:buSzPct val="100000"/>
              <a:buChar char="•"/>
            </a:pPr>
            <a:r>
              <a:rPr lang="en-US" sz="105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Консолидация в одну отгрузку</a:t>
            </a:r>
            <a:endParaRPr lang="en-US" sz="1050" dirty="0"/>
          </a:p>
          <a:p>
            <a:pPr marL="203200" indent="-203200">
              <a:lnSpc>
                <a:spcPct val="104000"/>
              </a:lnSpc>
              <a:spcAft>
                <a:spcPts val="800"/>
              </a:spcAft>
              <a:buSzPct val="100000"/>
              <a:buChar char="•"/>
            </a:pPr>
            <a:r>
              <a:rPr lang="en-US" sz="105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Усиленная упаковка по необходимости</a:t>
            </a:r>
            <a:endParaRPr lang="en-US" sz="1050" dirty="0"/>
          </a:p>
          <a:p>
            <a:pPr marL="203200" indent="-203200">
              <a:lnSpc>
                <a:spcPct val="104000"/>
              </a:lnSpc>
              <a:spcAft>
                <a:spcPts val="800"/>
              </a:spcAft>
              <a:buSzPct val="100000"/>
              <a:buChar char="•"/>
            </a:pPr>
            <a:r>
              <a:rPr lang="en-US" sz="105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Фото- и видео-отчёты в приложении</a:t>
            </a:r>
            <a:endParaRPr lang="en-US" sz="1050" dirty="0"/>
          </a:p>
        </p:txBody>
      </p:sp>
      <p:sp>
        <p:nvSpPr>
          <p:cNvPr id="10" name="Shape 7"/>
          <p:cNvSpPr/>
          <p:nvPr/>
        </p:nvSpPr>
        <p:spPr>
          <a:xfrm>
            <a:off x="4338218" y="1691640"/>
            <a:ext cx="3515258" cy="4297680"/>
          </a:xfrm>
          <a:prstGeom prst="roundRect">
            <a:avLst>
              <a:gd name="adj" fmla="val 2601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27000" dist="38100" dir="5400000">
              <a:srgbClr val="9AA7BD">
                <a:alpha val="26000"/>
              </a:srgbClr>
            </a:outerShdw>
          </a:effectLst>
        </p:spPr>
      </p:sp>
      <p:pic>
        <p:nvPicPr>
          <p:cNvPr id="11" name="Image 1" descr="gt_building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250" y="1947672"/>
            <a:ext cx="457200" cy="457200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5197754" y="1947672"/>
            <a:ext cx="245455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50" b="1" spc="100" kern="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СКЛАДЫ В КАЗАХСТАНЕ</a:t>
            </a:r>
            <a:endParaRPr lang="en-US" sz="1150" dirty="0"/>
          </a:p>
        </p:txBody>
      </p:sp>
      <p:sp>
        <p:nvSpPr>
          <p:cNvPr id="13" name="Text 9"/>
          <p:cNvSpPr/>
          <p:nvPr/>
        </p:nvSpPr>
        <p:spPr>
          <a:xfrm>
            <a:off x="4594250" y="2560320"/>
            <a:ext cx="305805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5000"/>
              </a:lnSpc>
              <a:buNone/>
            </a:pPr>
            <a:r>
              <a:rPr lang="en-US" sz="1100" dirty="0">
                <a:solidFill>
                  <a:srgbClr val="5A64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· Астана · Шымкент · Караганда</a:t>
            </a:r>
            <a:endParaRPr lang="en-US" sz="1100" dirty="0"/>
          </a:p>
        </p:txBody>
      </p:sp>
      <p:sp>
        <p:nvSpPr>
          <p:cNvPr id="14" name="Text 10"/>
          <p:cNvSpPr/>
          <p:nvPr/>
        </p:nvSpPr>
        <p:spPr>
          <a:xfrm>
            <a:off x="4594250" y="3108960"/>
            <a:ext cx="3094634" cy="2697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03200" indent="-203200">
              <a:lnSpc>
                <a:spcPct val="104000"/>
              </a:lnSpc>
              <a:spcAft>
                <a:spcPts val="800"/>
              </a:spcAft>
              <a:buSzPct val="100000"/>
              <a:buChar char="•"/>
            </a:pPr>
            <a:r>
              <a:rPr lang="en-US" sz="105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Приём грузов из Китая</a:t>
            </a:r>
            <a:endParaRPr lang="en-US" sz="1050" dirty="0"/>
          </a:p>
          <a:p>
            <a:pPr marL="203200" indent="-203200">
              <a:lnSpc>
                <a:spcPct val="104000"/>
              </a:lnSpc>
              <a:spcAft>
                <a:spcPts val="800"/>
              </a:spcAft>
              <a:buSzPct val="100000"/>
              <a:buChar char="•"/>
            </a:pPr>
            <a:r>
              <a:rPr lang="en-US" sz="105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Разгрузка и фотофиксация</a:t>
            </a:r>
            <a:endParaRPr lang="en-US" sz="1050" dirty="0"/>
          </a:p>
          <a:p>
            <a:pPr marL="203200" indent="-203200">
              <a:lnSpc>
                <a:spcPct val="104000"/>
              </a:lnSpc>
              <a:spcAft>
                <a:spcPts val="800"/>
              </a:spcAft>
              <a:buSzPct val="100000"/>
              <a:buChar char="•"/>
            </a:pPr>
            <a:r>
              <a:rPr lang="en-US" sz="105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Сверка с накладной</a:t>
            </a:r>
            <a:endParaRPr lang="en-US" sz="1050" dirty="0"/>
          </a:p>
          <a:p>
            <a:pPr marL="203200" indent="-203200">
              <a:lnSpc>
                <a:spcPct val="104000"/>
              </a:lnSpc>
              <a:spcAft>
                <a:spcPts val="800"/>
              </a:spcAft>
              <a:buSzPct val="100000"/>
              <a:buChar char="•"/>
            </a:pPr>
            <a:r>
              <a:rPr lang="en-US" sz="105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по тарифам</a:t>
            </a:r>
            <a:endParaRPr lang="en-US" sz="1050" dirty="0"/>
          </a:p>
          <a:p>
            <a:pPr marL="203200" indent="-203200">
              <a:lnSpc>
                <a:spcPct val="104000"/>
              </a:lnSpc>
              <a:spcAft>
                <a:spcPts val="800"/>
              </a:spcAft>
              <a:buSzPct val="100000"/>
              <a:buChar char="•"/>
            </a:pPr>
            <a:r>
              <a:rPr lang="en-US" sz="105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Самовывоз, курьер, пересылка по регионам</a:t>
            </a:r>
            <a:endParaRPr lang="en-US" sz="1050" dirty="0"/>
          </a:p>
        </p:txBody>
      </p:sp>
      <p:sp>
        <p:nvSpPr>
          <p:cNvPr id="15" name="Shape 11"/>
          <p:cNvSpPr/>
          <p:nvPr/>
        </p:nvSpPr>
        <p:spPr>
          <a:xfrm>
            <a:off x="8109509" y="1691640"/>
            <a:ext cx="3515258" cy="4297680"/>
          </a:xfrm>
          <a:prstGeom prst="roundRect">
            <a:avLst>
              <a:gd name="adj" fmla="val 2601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27000" dist="38100" dir="5400000">
              <a:srgbClr val="9AA7BD">
                <a:alpha val="26000"/>
              </a:srgbClr>
            </a:outerShdw>
          </a:effectLst>
        </p:spPr>
      </p:sp>
      <p:pic>
        <p:nvPicPr>
          <p:cNvPr id="16" name="Image 2" descr="gt_shiel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5541" y="1947672"/>
            <a:ext cx="457200" cy="457200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8969045" y="1947672"/>
            <a:ext cx="245455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50" b="1" spc="100" kern="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ГАРАНТИЯ СОХРАННОСТИ</a:t>
            </a:r>
            <a:endParaRPr lang="en-US" sz="1150" dirty="0"/>
          </a:p>
        </p:txBody>
      </p:sp>
      <p:sp>
        <p:nvSpPr>
          <p:cNvPr id="18" name="Text 13"/>
          <p:cNvSpPr/>
          <p:nvPr/>
        </p:nvSpPr>
        <p:spPr>
          <a:xfrm>
            <a:off x="8365541" y="2560320"/>
            <a:ext cx="305805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5000"/>
              </a:lnSpc>
              <a:buNone/>
            </a:pPr>
            <a:r>
              <a:rPr lang="en-US" sz="1100" dirty="0">
                <a:solidFill>
                  <a:srgbClr val="5A64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каждом этапе</a:t>
            </a:r>
            <a:endParaRPr lang="en-US" sz="1100" dirty="0"/>
          </a:p>
        </p:txBody>
      </p:sp>
      <p:sp>
        <p:nvSpPr>
          <p:cNvPr id="19" name="Text 14"/>
          <p:cNvSpPr/>
          <p:nvPr/>
        </p:nvSpPr>
        <p:spPr>
          <a:xfrm>
            <a:off x="8365541" y="3108960"/>
            <a:ext cx="3094634" cy="2697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03200" indent="-203200">
              <a:lnSpc>
                <a:spcPct val="104000"/>
              </a:lnSpc>
              <a:spcAft>
                <a:spcPts val="800"/>
              </a:spcAft>
              <a:buSzPct val="100000"/>
              <a:buChar char="•"/>
            </a:pPr>
            <a:r>
              <a:rPr lang="en-US" sz="105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Фото- и видео-контроль</a:t>
            </a:r>
            <a:endParaRPr lang="en-US" sz="1050" dirty="0"/>
          </a:p>
          <a:p>
            <a:pPr marL="203200" indent="-203200">
              <a:lnSpc>
                <a:spcPct val="104000"/>
              </a:lnSpc>
              <a:spcAft>
                <a:spcPts val="800"/>
              </a:spcAft>
              <a:buSzPct val="100000"/>
              <a:buChar char="•"/>
            </a:pPr>
            <a:r>
              <a:rPr lang="en-US" sz="105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Страхование на всём маршруте</a:t>
            </a:r>
            <a:endParaRPr lang="en-US" sz="1050" dirty="0"/>
          </a:p>
          <a:p>
            <a:pPr marL="203200" indent="-203200">
              <a:lnSpc>
                <a:spcPct val="104000"/>
              </a:lnSpc>
              <a:spcAft>
                <a:spcPts val="800"/>
              </a:spcAft>
              <a:buSzPct val="100000"/>
              <a:buChar char="•"/>
            </a:pPr>
            <a:r>
              <a:rPr lang="en-US" sz="105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Усиленная упаковка хрупкого</a:t>
            </a:r>
            <a:endParaRPr lang="en-US" sz="1050" dirty="0"/>
          </a:p>
          <a:p>
            <a:pPr marL="203200" indent="-203200">
              <a:lnSpc>
                <a:spcPct val="104000"/>
              </a:lnSpc>
              <a:spcAft>
                <a:spcPts val="800"/>
              </a:spcAft>
              <a:buSzPct val="100000"/>
              <a:buChar char="•"/>
            </a:pPr>
            <a:r>
              <a:rPr lang="en-US" sz="105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при приёмке и выдаче</a:t>
            </a:r>
            <a:endParaRPr lang="en-US" sz="1050" dirty="0"/>
          </a:p>
        </p:txBody>
      </p:sp>
      <p:sp>
        <p:nvSpPr>
          <p:cNvPr id="20" name="Shape 15"/>
          <p:cNvSpPr/>
          <p:nvPr/>
        </p:nvSpPr>
        <p:spPr>
          <a:xfrm>
            <a:off x="566928" y="6272784"/>
            <a:ext cx="11057839" cy="0"/>
          </a:xfrm>
          <a:prstGeom prst="line">
            <a:avLst/>
          </a:prstGeom>
          <a:noFill/>
          <a:ln w="12700">
            <a:solidFill>
              <a:srgbClr val="E3E8F0"/>
            </a:solidFill>
            <a:prstDash val="solid"/>
          </a:ln>
        </p:spPr>
      </p:sp>
      <p:sp>
        <p:nvSpPr>
          <p:cNvPr id="21" name="Text 16"/>
          <p:cNvSpPr/>
          <p:nvPr/>
        </p:nvSpPr>
        <p:spPr>
          <a:xfrm>
            <a:off x="566928" y="6364224"/>
            <a:ext cx="27432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Eagle</a:t>
            </a:r>
            <a:pPr indent="0" marL="0">
              <a:buNone/>
            </a:pPr>
            <a:r>
              <a:rPr lang="en-US" sz="1300" b="1" dirty="0">
                <a:solidFill>
                  <a:srgbClr val="2563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way</a:t>
            </a:r>
            <a:endParaRPr lang="en-US" sz="1300" dirty="0"/>
          </a:p>
        </p:txBody>
      </p:sp>
      <p:sp>
        <p:nvSpPr>
          <p:cNvPr id="22" name="Text 17"/>
          <p:cNvSpPr/>
          <p:nvPr/>
        </p:nvSpPr>
        <p:spPr>
          <a:xfrm>
            <a:off x="8881567" y="6364224"/>
            <a:ext cx="27432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20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</a:t>
            </a:r>
            <a:pPr algn="r" indent="0" marL="0">
              <a:buNone/>
            </a:pPr>
            <a:r>
              <a:rPr lang="en-US" sz="1200" dirty="0">
                <a:solidFill>
                  <a:srgbClr val="8A97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/ 18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57200"/>
            <a:ext cx="82296" cy="603504"/>
          </a:xfrm>
          <a:prstGeom prst="roundRect">
            <a:avLst>
              <a:gd name="adj" fmla="val 44444"/>
            </a:avLst>
          </a:prstGeom>
          <a:solidFill>
            <a:srgbClr val="2563EB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365760"/>
            <a:ext cx="10515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Маршруты в Россию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777240" y="950976"/>
            <a:ext cx="105156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dirty="0">
                <a:solidFill>
                  <a:srgbClr val="8A97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рабочих направлений — под разные сроки и объёмы</a:t>
            </a:r>
            <a:endParaRPr lang="en-US" sz="1300" dirty="0"/>
          </a:p>
        </p:txBody>
      </p:sp>
      <p:sp>
        <p:nvSpPr>
          <p:cNvPr id="5" name="Shape 3"/>
          <p:cNvSpPr/>
          <p:nvPr/>
        </p:nvSpPr>
        <p:spPr>
          <a:xfrm>
            <a:off x="566928" y="1691640"/>
            <a:ext cx="2036003" cy="4297680"/>
          </a:xfrm>
          <a:prstGeom prst="roundRect">
            <a:avLst>
              <a:gd name="adj" fmla="val 4491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27000" dist="38100" dir="5400000">
              <a:srgbClr val="9AA7BD">
                <a:alpha val="26000"/>
              </a:srgbClr>
            </a:outerShdw>
          </a:effectLst>
        </p:spPr>
      </p:sp>
      <p:pic>
        <p:nvPicPr>
          <p:cNvPr id="6" name="Image 0" descr="gt_train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" y="1929384"/>
            <a:ext cx="512064" cy="51206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768096" y="2560320"/>
            <a:ext cx="1670243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2563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30–40 дней</a:t>
            </a:r>
            <a:endParaRPr lang="en-US" sz="1700" dirty="0"/>
          </a:p>
        </p:txBody>
      </p:sp>
      <p:sp>
        <p:nvSpPr>
          <p:cNvPr id="8" name="Text 5"/>
          <p:cNvSpPr/>
          <p:nvPr/>
        </p:nvSpPr>
        <p:spPr>
          <a:xfrm>
            <a:off x="768096" y="3172968"/>
            <a:ext cx="1670243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3000"/>
              </a:lnSpc>
              <a:buNone/>
            </a:pPr>
            <a:r>
              <a:rPr lang="en-US" sz="120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«Один пояс — один путь»</a:t>
            </a: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768096" y="3794760"/>
            <a:ext cx="1688531" cy="20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5000"/>
              </a:lnSpc>
              <a:buNone/>
            </a:pPr>
            <a:r>
              <a:rPr lang="en-US" sz="950" dirty="0">
                <a:solidFill>
                  <a:srgbClr val="8A97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Прямой поезд до Москвы. От 5 куб.м или 1000 кг. При объёме от 30 куб.м или 10 000 кг — доставка по Москве бесплатно.</a:t>
            </a:r>
            <a:endParaRPr lang="en-US" sz="950" dirty="0"/>
          </a:p>
        </p:txBody>
      </p:sp>
      <p:sp>
        <p:nvSpPr>
          <p:cNvPr id="10" name="Shape 7"/>
          <p:cNvSpPr/>
          <p:nvPr/>
        </p:nvSpPr>
        <p:spPr>
          <a:xfrm>
            <a:off x="2822387" y="1691640"/>
            <a:ext cx="2036003" cy="4297680"/>
          </a:xfrm>
          <a:prstGeom prst="roundRect">
            <a:avLst>
              <a:gd name="adj" fmla="val 4491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27000" dist="38100" dir="5400000">
              <a:srgbClr val="9AA7BD">
                <a:alpha val="26000"/>
              </a:srgbClr>
            </a:outerShdw>
          </a:effectLst>
        </p:spPr>
      </p:sp>
      <p:pic>
        <p:nvPicPr>
          <p:cNvPr id="11" name="Image 1" descr="gt_route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555" y="1929384"/>
            <a:ext cx="512064" cy="512064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3023555" y="2560320"/>
            <a:ext cx="1670243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2563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20–25 дней</a:t>
            </a:r>
            <a:endParaRPr lang="en-US" sz="1700" dirty="0"/>
          </a:p>
        </p:txBody>
      </p:sp>
      <p:sp>
        <p:nvSpPr>
          <p:cNvPr id="13" name="Text 9"/>
          <p:cNvSpPr/>
          <p:nvPr/>
        </p:nvSpPr>
        <p:spPr>
          <a:xfrm>
            <a:off x="3023555" y="3172968"/>
            <a:ext cx="1670243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3000"/>
              </a:lnSpc>
              <a:buNone/>
            </a:pPr>
            <a:r>
              <a:rPr lang="en-US" sz="120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Восточная линия (Уссурийск)</a:t>
            </a:r>
            <a:endParaRPr lang="en-US" sz="1200" dirty="0"/>
          </a:p>
        </p:txBody>
      </p:sp>
      <p:sp>
        <p:nvSpPr>
          <p:cNvPr id="14" name="Text 10"/>
          <p:cNvSpPr/>
          <p:nvPr/>
        </p:nvSpPr>
        <p:spPr>
          <a:xfrm>
            <a:off x="3023555" y="3794760"/>
            <a:ext cx="1688531" cy="20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5000"/>
              </a:lnSpc>
              <a:buNone/>
            </a:pPr>
            <a:r>
              <a:rPr lang="en-US" sz="950" dirty="0">
                <a:solidFill>
                  <a:srgbClr val="8A97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Отправка со складов Eagleway в Суйфэньхэ и Уссурийске. Когда важна скорость и надёжность.</a:t>
            </a:r>
            <a:endParaRPr lang="en-US" sz="950" dirty="0"/>
          </a:p>
        </p:txBody>
      </p:sp>
      <p:sp>
        <p:nvSpPr>
          <p:cNvPr id="15" name="Shape 11"/>
          <p:cNvSpPr/>
          <p:nvPr/>
        </p:nvSpPr>
        <p:spPr>
          <a:xfrm>
            <a:off x="5077846" y="1691640"/>
            <a:ext cx="2036003" cy="4297680"/>
          </a:xfrm>
          <a:prstGeom prst="roundRect">
            <a:avLst>
              <a:gd name="adj" fmla="val 4491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27000" dist="38100" dir="5400000">
              <a:srgbClr val="9AA7BD">
                <a:alpha val="26000"/>
              </a:srgbClr>
            </a:outerShdw>
          </a:effectLst>
        </p:spPr>
      </p:sp>
      <p:pic>
        <p:nvPicPr>
          <p:cNvPr id="16" name="Image 2" descr="gt_globe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9014" y="1929384"/>
            <a:ext cx="512064" cy="512064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5279014" y="2560320"/>
            <a:ext cx="1670243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2563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18–25 дней</a:t>
            </a:r>
            <a:endParaRPr lang="en-US" sz="1700" dirty="0"/>
          </a:p>
        </p:txBody>
      </p:sp>
      <p:sp>
        <p:nvSpPr>
          <p:cNvPr id="18" name="Text 13"/>
          <p:cNvSpPr/>
          <p:nvPr/>
        </p:nvSpPr>
        <p:spPr>
          <a:xfrm>
            <a:off x="5279014" y="3172968"/>
            <a:ext cx="1670243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3000"/>
              </a:lnSpc>
              <a:buNone/>
            </a:pPr>
            <a:r>
              <a:rPr lang="en-US" sz="120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Беларусь</a:t>
            </a:r>
            <a:endParaRPr lang="en-US" sz="1200" dirty="0"/>
          </a:p>
        </p:txBody>
      </p:sp>
      <p:sp>
        <p:nvSpPr>
          <p:cNvPr id="19" name="Text 14"/>
          <p:cNvSpPr/>
          <p:nvPr/>
        </p:nvSpPr>
        <p:spPr>
          <a:xfrm>
            <a:off x="5279014" y="3794760"/>
            <a:ext cx="1688531" cy="20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5000"/>
              </a:lnSpc>
              <a:buNone/>
            </a:pPr>
            <a:r>
              <a:rPr lang="en-US" sz="950" dirty="0">
                <a:solidFill>
                  <a:srgbClr val="8A97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Транзитный маршрут с минимальными рисками на границе. Стабильно для центральной части России.</a:t>
            </a:r>
            <a:endParaRPr lang="en-US" sz="950" dirty="0"/>
          </a:p>
        </p:txBody>
      </p:sp>
      <p:sp>
        <p:nvSpPr>
          <p:cNvPr id="20" name="Shape 15"/>
          <p:cNvSpPr/>
          <p:nvPr/>
        </p:nvSpPr>
        <p:spPr>
          <a:xfrm>
            <a:off x="7333305" y="1691640"/>
            <a:ext cx="2036003" cy="4297680"/>
          </a:xfrm>
          <a:prstGeom prst="roundRect">
            <a:avLst>
              <a:gd name="adj" fmla="val 4491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27000" dist="38100" dir="5400000">
              <a:srgbClr val="9AA7BD">
                <a:alpha val="26000"/>
              </a:srgbClr>
            </a:outerShdw>
          </a:effectLst>
        </p:spPr>
      </p:sp>
      <p:pic>
        <p:nvPicPr>
          <p:cNvPr id="21" name="Image 3" descr="gt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4473" y="1929384"/>
            <a:ext cx="512064" cy="512064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7534473" y="2560320"/>
            <a:ext cx="1670243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2563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25–40 дней</a:t>
            </a:r>
            <a:endParaRPr lang="en-US" sz="1700" dirty="0"/>
          </a:p>
        </p:txBody>
      </p:sp>
      <p:sp>
        <p:nvSpPr>
          <p:cNvPr id="23" name="Text 17"/>
          <p:cNvSpPr/>
          <p:nvPr/>
        </p:nvSpPr>
        <p:spPr>
          <a:xfrm>
            <a:off x="7534473" y="3172968"/>
            <a:ext cx="1670243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3000"/>
              </a:lnSpc>
              <a:buNone/>
            </a:pPr>
            <a:r>
              <a:rPr lang="en-US" sz="120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ЖД контейнерные Иу — Москва</a:t>
            </a:r>
            <a:endParaRPr lang="en-US" sz="1200" dirty="0"/>
          </a:p>
        </p:txBody>
      </p:sp>
      <p:sp>
        <p:nvSpPr>
          <p:cNvPr id="24" name="Text 18"/>
          <p:cNvSpPr/>
          <p:nvPr/>
        </p:nvSpPr>
        <p:spPr>
          <a:xfrm>
            <a:off x="7534473" y="3794760"/>
            <a:ext cx="1688531" cy="20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5000"/>
              </a:lnSpc>
              <a:buNone/>
            </a:pPr>
            <a:r>
              <a:rPr lang="en-US" sz="950" dirty="0">
                <a:solidFill>
                  <a:srgbClr val="8A97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Прямая контейнерная линия. От 0,5 $/кг при контейнерных объёмах. От 5 куб.м.</a:t>
            </a:r>
            <a:endParaRPr lang="en-US" sz="950" dirty="0"/>
          </a:p>
        </p:txBody>
      </p:sp>
      <p:sp>
        <p:nvSpPr>
          <p:cNvPr id="25" name="Shape 19"/>
          <p:cNvSpPr/>
          <p:nvPr/>
        </p:nvSpPr>
        <p:spPr>
          <a:xfrm>
            <a:off x="9588764" y="1691640"/>
            <a:ext cx="2036003" cy="4297680"/>
          </a:xfrm>
          <a:prstGeom prst="roundRect">
            <a:avLst>
              <a:gd name="adj" fmla="val 4491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27000" dist="38100" dir="5400000">
              <a:srgbClr val="9AA7BD">
                <a:alpha val="26000"/>
              </a:srgbClr>
            </a:outerShdw>
          </a:effectLst>
        </p:spPr>
      </p:sp>
      <p:pic>
        <p:nvPicPr>
          <p:cNvPr id="26" name="Image 4" descr="gt_truck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9932" y="1929384"/>
            <a:ext cx="512064" cy="512064"/>
          </a:xfrm>
          <a:prstGeom prst="rect">
            <a:avLst/>
          </a:prstGeom>
        </p:spPr>
      </p:pic>
      <p:sp>
        <p:nvSpPr>
          <p:cNvPr id="27" name="Text 20"/>
          <p:cNvSpPr/>
          <p:nvPr/>
        </p:nvSpPr>
        <p:spPr>
          <a:xfrm>
            <a:off x="9789932" y="2560320"/>
            <a:ext cx="1670243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2563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12–18 дней</a:t>
            </a:r>
            <a:endParaRPr lang="en-US" sz="1700" dirty="0"/>
          </a:p>
        </p:txBody>
      </p:sp>
      <p:sp>
        <p:nvSpPr>
          <p:cNvPr id="28" name="Text 21"/>
          <p:cNvSpPr/>
          <p:nvPr/>
        </p:nvSpPr>
        <p:spPr>
          <a:xfrm>
            <a:off x="9789932" y="3172968"/>
            <a:ext cx="1670243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3000"/>
              </a:lnSpc>
              <a:buNone/>
            </a:pPr>
            <a:r>
              <a:rPr lang="en-US" sz="120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TIR-доставка до Москвы</a:t>
            </a:r>
            <a:endParaRPr lang="en-US" sz="1200" dirty="0"/>
          </a:p>
        </p:txBody>
      </p:sp>
      <p:sp>
        <p:nvSpPr>
          <p:cNvPr id="29" name="Text 22"/>
          <p:cNvSpPr/>
          <p:nvPr/>
        </p:nvSpPr>
        <p:spPr>
          <a:xfrm>
            <a:off x="9789932" y="3794760"/>
            <a:ext cx="1688531" cy="20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5000"/>
              </a:lnSpc>
              <a:buNone/>
            </a:pPr>
            <a:r>
              <a:rPr lang="en-US" sz="950" dirty="0">
                <a:solidFill>
                  <a:srgbClr val="8A97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быстрый официальный маршрут. От 1000 кг. Полный пакет документов.</a:t>
            </a:r>
            <a:endParaRPr lang="en-US" sz="950" dirty="0"/>
          </a:p>
        </p:txBody>
      </p:sp>
      <p:sp>
        <p:nvSpPr>
          <p:cNvPr id="30" name="Shape 23"/>
          <p:cNvSpPr/>
          <p:nvPr/>
        </p:nvSpPr>
        <p:spPr>
          <a:xfrm>
            <a:off x="566928" y="6272784"/>
            <a:ext cx="11057839" cy="0"/>
          </a:xfrm>
          <a:prstGeom prst="line">
            <a:avLst/>
          </a:prstGeom>
          <a:noFill/>
          <a:ln w="12700">
            <a:solidFill>
              <a:srgbClr val="E3E8F0"/>
            </a:solidFill>
            <a:prstDash val="solid"/>
          </a:ln>
        </p:spPr>
      </p:sp>
      <p:sp>
        <p:nvSpPr>
          <p:cNvPr id="31" name="Text 24"/>
          <p:cNvSpPr/>
          <p:nvPr/>
        </p:nvSpPr>
        <p:spPr>
          <a:xfrm>
            <a:off x="566928" y="6364224"/>
            <a:ext cx="27432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Eagle</a:t>
            </a:r>
            <a:pPr indent="0" marL="0">
              <a:buNone/>
            </a:pPr>
            <a:r>
              <a:rPr lang="en-US" sz="1300" b="1" dirty="0">
                <a:solidFill>
                  <a:srgbClr val="2563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way</a:t>
            </a:r>
            <a:endParaRPr lang="en-US" sz="1300" dirty="0"/>
          </a:p>
        </p:txBody>
      </p:sp>
      <p:sp>
        <p:nvSpPr>
          <p:cNvPr id="32" name="Text 25"/>
          <p:cNvSpPr/>
          <p:nvPr/>
        </p:nvSpPr>
        <p:spPr>
          <a:xfrm>
            <a:off x="8881567" y="6364224"/>
            <a:ext cx="27432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20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 </a:t>
            </a:r>
            <a:pPr algn="r" indent="0" marL="0">
              <a:buNone/>
            </a:pPr>
            <a:r>
              <a:rPr lang="en-US" sz="1200" dirty="0">
                <a:solidFill>
                  <a:srgbClr val="8A97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/ 18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57200"/>
            <a:ext cx="82296" cy="603504"/>
          </a:xfrm>
          <a:prstGeom prst="roundRect">
            <a:avLst>
              <a:gd name="adj" fmla="val 44444"/>
            </a:avLst>
          </a:prstGeom>
          <a:solidFill>
            <a:srgbClr val="2563EB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365760"/>
            <a:ext cx="1115568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Доставка в Россию: расширенные возможности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777240" y="950976"/>
            <a:ext cx="111556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dirty="0">
                <a:solidFill>
                  <a:srgbClr val="8A97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Полный цикл через погранпереход Маньчжурия</a:t>
            </a:r>
            <a:endParaRPr lang="en-US" sz="1300" dirty="0"/>
          </a:p>
        </p:txBody>
      </p:sp>
      <p:sp>
        <p:nvSpPr>
          <p:cNvPr id="5" name="Shape 3"/>
          <p:cNvSpPr/>
          <p:nvPr/>
        </p:nvSpPr>
        <p:spPr>
          <a:xfrm>
            <a:off x="566928" y="1737360"/>
            <a:ext cx="3503066" cy="4160520"/>
          </a:xfrm>
          <a:prstGeom prst="roundRect">
            <a:avLst>
              <a:gd name="adj" fmla="val 261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27000" dist="38100" dir="5400000">
              <a:srgbClr val="9AA7BD">
                <a:alpha val="26000"/>
              </a:srgbClr>
            </a:outerShdw>
          </a:effectLst>
        </p:spPr>
      </p:sp>
      <p:pic>
        <p:nvPicPr>
          <p:cNvPr id="6" name="Image 0" descr="gt_layers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1993392"/>
            <a:ext cx="457200" cy="45720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426464" y="1993392"/>
            <a:ext cx="244236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50" b="1" spc="100" kern="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КОНСОЛИДАЦИЯ В КИТАЕ</a:t>
            </a:r>
            <a:endParaRPr lang="en-US" sz="1150" dirty="0"/>
          </a:p>
        </p:txBody>
      </p:sp>
      <p:sp>
        <p:nvSpPr>
          <p:cNvPr id="8" name="Text 5"/>
          <p:cNvSpPr/>
          <p:nvPr/>
        </p:nvSpPr>
        <p:spPr>
          <a:xfrm>
            <a:off x="822960" y="2606040"/>
            <a:ext cx="3045866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 городов сбора</a:t>
            </a:r>
            <a:endParaRPr lang="en-US" sz="1400" dirty="0"/>
          </a:p>
        </p:txBody>
      </p:sp>
      <p:sp>
        <p:nvSpPr>
          <p:cNvPr id="9" name="Shape 6"/>
          <p:cNvSpPr/>
          <p:nvPr/>
        </p:nvSpPr>
        <p:spPr>
          <a:xfrm>
            <a:off x="822960" y="3154680"/>
            <a:ext cx="899770" cy="292608"/>
          </a:xfrm>
          <a:prstGeom prst="roundRect">
            <a:avLst>
              <a:gd name="adj" fmla="val 18750"/>
            </a:avLst>
          </a:prstGeom>
          <a:solidFill>
            <a:srgbClr val="EAF0FC"/>
          </a:solidFill>
          <a:ln/>
        </p:spPr>
      </p:sp>
      <p:sp>
        <p:nvSpPr>
          <p:cNvPr id="10" name="Text 7"/>
          <p:cNvSpPr/>
          <p:nvPr/>
        </p:nvSpPr>
        <p:spPr>
          <a:xfrm>
            <a:off x="822960" y="3154680"/>
            <a:ext cx="89977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dirty="0">
                <a:solidFill>
                  <a:srgbClr val="2563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Гуанчжоу</a:t>
            </a:r>
            <a:endParaRPr lang="en-US" sz="950" dirty="0"/>
          </a:p>
        </p:txBody>
      </p:sp>
      <p:sp>
        <p:nvSpPr>
          <p:cNvPr id="11" name="Shape 8"/>
          <p:cNvSpPr/>
          <p:nvPr/>
        </p:nvSpPr>
        <p:spPr>
          <a:xfrm>
            <a:off x="1832458" y="3154680"/>
            <a:ext cx="416966" cy="292608"/>
          </a:xfrm>
          <a:prstGeom prst="roundRect">
            <a:avLst>
              <a:gd name="adj" fmla="val 18750"/>
            </a:avLst>
          </a:prstGeom>
          <a:solidFill>
            <a:srgbClr val="EAF0FC"/>
          </a:solidFill>
          <a:ln/>
        </p:spPr>
      </p:sp>
      <p:sp>
        <p:nvSpPr>
          <p:cNvPr id="12" name="Text 9"/>
          <p:cNvSpPr/>
          <p:nvPr/>
        </p:nvSpPr>
        <p:spPr>
          <a:xfrm>
            <a:off x="1832458" y="3154680"/>
            <a:ext cx="41696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dirty="0">
                <a:solidFill>
                  <a:srgbClr val="2563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Иу</a:t>
            </a:r>
            <a:endParaRPr lang="en-US" sz="950" dirty="0"/>
          </a:p>
        </p:txBody>
      </p:sp>
      <p:sp>
        <p:nvSpPr>
          <p:cNvPr id="13" name="Shape 10"/>
          <p:cNvSpPr/>
          <p:nvPr/>
        </p:nvSpPr>
        <p:spPr>
          <a:xfrm>
            <a:off x="2359152" y="3154680"/>
            <a:ext cx="819302" cy="292608"/>
          </a:xfrm>
          <a:prstGeom prst="roundRect">
            <a:avLst>
              <a:gd name="adj" fmla="val 18750"/>
            </a:avLst>
          </a:prstGeom>
          <a:solidFill>
            <a:srgbClr val="EAF0FC"/>
          </a:solidFill>
          <a:ln/>
        </p:spPr>
      </p:sp>
      <p:sp>
        <p:nvSpPr>
          <p:cNvPr id="14" name="Text 11"/>
          <p:cNvSpPr/>
          <p:nvPr/>
        </p:nvSpPr>
        <p:spPr>
          <a:xfrm>
            <a:off x="2359152" y="3154680"/>
            <a:ext cx="81930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dirty="0">
                <a:solidFill>
                  <a:srgbClr val="2563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Чанчжоу</a:t>
            </a:r>
            <a:endParaRPr lang="en-US" sz="950" dirty="0"/>
          </a:p>
        </p:txBody>
      </p:sp>
      <p:sp>
        <p:nvSpPr>
          <p:cNvPr id="15" name="Shape 12"/>
          <p:cNvSpPr/>
          <p:nvPr/>
        </p:nvSpPr>
        <p:spPr>
          <a:xfrm>
            <a:off x="822960" y="3538728"/>
            <a:ext cx="738835" cy="292608"/>
          </a:xfrm>
          <a:prstGeom prst="roundRect">
            <a:avLst>
              <a:gd name="adj" fmla="val 18750"/>
            </a:avLst>
          </a:prstGeom>
          <a:solidFill>
            <a:srgbClr val="EAF0FC"/>
          </a:solidFill>
          <a:ln/>
        </p:spPr>
      </p:sp>
      <p:sp>
        <p:nvSpPr>
          <p:cNvPr id="16" name="Text 13"/>
          <p:cNvSpPr/>
          <p:nvPr/>
        </p:nvSpPr>
        <p:spPr>
          <a:xfrm>
            <a:off x="822960" y="3538728"/>
            <a:ext cx="738835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dirty="0">
                <a:solidFill>
                  <a:srgbClr val="2563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Сучжоу</a:t>
            </a:r>
            <a:endParaRPr lang="en-US" sz="950" dirty="0"/>
          </a:p>
        </p:txBody>
      </p:sp>
      <p:sp>
        <p:nvSpPr>
          <p:cNvPr id="17" name="Shape 14"/>
          <p:cNvSpPr/>
          <p:nvPr/>
        </p:nvSpPr>
        <p:spPr>
          <a:xfrm>
            <a:off x="1671523" y="3538728"/>
            <a:ext cx="899770" cy="292608"/>
          </a:xfrm>
          <a:prstGeom prst="roundRect">
            <a:avLst>
              <a:gd name="adj" fmla="val 18750"/>
            </a:avLst>
          </a:prstGeom>
          <a:solidFill>
            <a:srgbClr val="EAF0FC"/>
          </a:solidFill>
          <a:ln/>
        </p:spPr>
      </p:sp>
      <p:sp>
        <p:nvSpPr>
          <p:cNvPr id="18" name="Text 15"/>
          <p:cNvSpPr/>
          <p:nvPr/>
        </p:nvSpPr>
        <p:spPr>
          <a:xfrm>
            <a:off x="1671523" y="3538728"/>
            <a:ext cx="89977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dirty="0">
                <a:solidFill>
                  <a:srgbClr val="2563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Вэньчжоу</a:t>
            </a:r>
            <a:endParaRPr lang="en-US" sz="950" dirty="0"/>
          </a:p>
        </p:txBody>
      </p:sp>
      <p:sp>
        <p:nvSpPr>
          <p:cNvPr id="19" name="Shape 16"/>
          <p:cNvSpPr/>
          <p:nvPr/>
        </p:nvSpPr>
        <p:spPr>
          <a:xfrm>
            <a:off x="2681021" y="3538728"/>
            <a:ext cx="738835" cy="292608"/>
          </a:xfrm>
          <a:prstGeom prst="roundRect">
            <a:avLst>
              <a:gd name="adj" fmla="val 18750"/>
            </a:avLst>
          </a:prstGeom>
          <a:solidFill>
            <a:srgbClr val="EAF0FC"/>
          </a:solidFill>
          <a:ln/>
        </p:spPr>
      </p:sp>
      <p:sp>
        <p:nvSpPr>
          <p:cNvPr id="20" name="Text 17"/>
          <p:cNvSpPr/>
          <p:nvPr/>
        </p:nvSpPr>
        <p:spPr>
          <a:xfrm>
            <a:off x="2681021" y="3538728"/>
            <a:ext cx="738835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dirty="0">
                <a:solidFill>
                  <a:srgbClr val="2563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Шанхай</a:t>
            </a:r>
            <a:endParaRPr lang="en-US" sz="950" dirty="0"/>
          </a:p>
        </p:txBody>
      </p:sp>
      <p:sp>
        <p:nvSpPr>
          <p:cNvPr id="21" name="Shape 18"/>
          <p:cNvSpPr/>
          <p:nvPr/>
        </p:nvSpPr>
        <p:spPr>
          <a:xfrm>
            <a:off x="822960" y="3922776"/>
            <a:ext cx="497434" cy="292608"/>
          </a:xfrm>
          <a:prstGeom prst="roundRect">
            <a:avLst>
              <a:gd name="adj" fmla="val 18750"/>
            </a:avLst>
          </a:prstGeom>
          <a:solidFill>
            <a:srgbClr val="EAF0FC"/>
          </a:solidFill>
          <a:ln/>
        </p:spPr>
      </p:sp>
      <p:sp>
        <p:nvSpPr>
          <p:cNvPr id="22" name="Text 19"/>
          <p:cNvSpPr/>
          <p:nvPr/>
        </p:nvSpPr>
        <p:spPr>
          <a:xfrm>
            <a:off x="822960" y="3922776"/>
            <a:ext cx="49743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dirty="0">
                <a:solidFill>
                  <a:srgbClr val="2563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</a:t>
            </a:r>
            <a:endParaRPr lang="en-US" sz="950" dirty="0"/>
          </a:p>
        </p:txBody>
      </p:sp>
      <p:sp>
        <p:nvSpPr>
          <p:cNvPr id="23" name="Shape 20"/>
          <p:cNvSpPr/>
          <p:nvPr/>
        </p:nvSpPr>
        <p:spPr>
          <a:xfrm>
            <a:off x="1430122" y="3922776"/>
            <a:ext cx="738835" cy="292608"/>
          </a:xfrm>
          <a:prstGeom prst="roundRect">
            <a:avLst>
              <a:gd name="adj" fmla="val 18750"/>
            </a:avLst>
          </a:prstGeom>
          <a:solidFill>
            <a:srgbClr val="EAF0FC"/>
          </a:solidFill>
          <a:ln/>
        </p:spPr>
      </p:sp>
      <p:sp>
        <p:nvSpPr>
          <p:cNvPr id="24" name="Text 21"/>
          <p:cNvSpPr/>
          <p:nvPr/>
        </p:nvSpPr>
        <p:spPr>
          <a:xfrm>
            <a:off x="1430122" y="3922776"/>
            <a:ext cx="738835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dirty="0">
                <a:solidFill>
                  <a:srgbClr val="2563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Вэйфан</a:t>
            </a:r>
            <a:endParaRPr lang="en-US" sz="950" dirty="0"/>
          </a:p>
        </p:txBody>
      </p:sp>
      <p:sp>
        <p:nvSpPr>
          <p:cNvPr id="25" name="Shape 22"/>
          <p:cNvSpPr/>
          <p:nvPr/>
        </p:nvSpPr>
        <p:spPr>
          <a:xfrm>
            <a:off x="2278685" y="3922776"/>
            <a:ext cx="658368" cy="292608"/>
          </a:xfrm>
          <a:prstGeom prst="roundRect">
            <a:avLst>
              <a:gd name="adj" fmla="val 18750"/>
            </a:avLst>
          </a:prstGeom>
          <a:solidFill>
            <a:srgbClr val="EAF0FC"/>
          </a:solidFill>
          <a:ln/>
        </p:spPr>
      </p:sp>
      <p:sp>
        <p:nvSpPr>
          <p:cNvPr id="26" name="Text 23"/>
          <p:cNvSpPr/>
          <p:nvPr/>
        </p:nvSpPr>
        <p:spPr>
          <a:xfrm>
            <a:off x="2278685" y="3922776"/>
            <a:ext cx="65836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dirty="0">
                <a:solidFill>
                  <a:srgbClr val="2563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Линьи</a:t>
            </a:r>
            <a:endParaRPr lang="en-US" sz="950" dirty="0"/>
          </a:p>
        </p:txBody>
      </p:sp>
      <p:sp>
        <p:nvSpPr>
          <p:cNvPr id="27" name="Shape 24"/>
          <p:cNvSpPr/>
          <p:nvPr/>
        </p:nvSpPr>
        <p:spPr>
          <a:xfrm>
            <a:off x="822960" y="4306824"/>
            <a:ext cx="819302" cy="292608"/>
          </a:xfrm>
          <a:prstGeom prst="roundRect">
            <a:avLst>
              <a:gd name="adj" fmla="val 18750"/>
            </a:avLst>
          </a:prstGeom>
          <a:solidFill>
            <a:srgbClr val="EAF0FC"/>
          </a:solidFill>
          <a:ln/>
        </p:spPr>
      </p:sp>
      <p:sp>
        <p:nvSpPr>
          <p:cNvPr id="28" name="Text 25"/>
          <p:cNvSpPr/>
          <p:nvPr/>
        </p:nvSpPr>
        <p:spPr>
          <a:xfrm>
            <a:off x="822960" y="4306824"/>
            <a:ext cx="81930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dirty="0">
                <a:solidFill>
                  <a:srgbClr val="2563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Ханчжоу</a:t>
            </a:r>
            <a:endParaRPr lang="en-US" sz="950" dirty="0"/>
          </a:p>
        </p:txBody>
      </p:sp>
      <p:sp>
        <p:nvSpPr>
          <p:cNvPr id="29" name="Shape 26"/>
          <p:cNvSpPr/>
          <p:nvPr/>
        </p:nvSpPr>
        <p:spPr>
          <a:xfrm>
            <a:off x="1751990" y="4306824"/>
            <a:ext cx="899770" cy="292608"/>
          </a:xfrm>
          <a:prstGeom prst="roundRect">
            <a:avLst>
              <a:gd name="adj" fmla="val 18750"/>
            </a:avLst>
          </a:prstGeom>
          <a:solidFill>
            <a:srgbClr val="EAF0FC"/>
          </a:solidFill>
          <a:ln/>
        </p:spPr>
      </p:sp>
      <p:sp>
        <p:nvSpPr>
          <p:cNvPr id="30" name="Text 27"/>
          <p:cNvSpPr/>
          <p:nvPr/>
        </p:nvSpPr>
        <p:spPr>
          <a:xfrm>
            <a:off x="1751990" y="4306824"/>
            <a:ext cx="89977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dirty="0">
                <a:solidFill>
                  <a:srgbClr val="2563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Дунгуань</a:t>
            </a:r>
            <a:endParaRPr lang="en-US" sz="950" dirty="0"/>
          </a:p>
        </p:txBody>
      </p:sp>
      <p:sp>
        <p:nvSpPr>
          <p:cNvPr id="31" name="Shape 28"/>
          <p:cNvSpPr/>
          <p:nvPr/>
        </p:nvSpPr>
        <p:spPr>
          <a:xfrm>
            <a:off x="2761488" y="4306824"/>
            <a:ext cx="980237" cy="292608"/>
          </a:xfrm>
          <a:prstGeom prst="roundRect">
            <a:avLst>
              <a:gd name="adj" fmla="val 18750"/>
            </a:avLst>
          </a:prstGeom>
          <a:solidFill>
            <a:srgbClr val="EAF0FC"/>
          </a:solidFill>
          <a:ln/>
        </p:spPr>
      </p:sp>
      <p:sp>
        <p:nvSpPr>
          <p:cNvPr id="32" name="Text 29"/>
          <p:cNvSpPr/>
          <p:nvPr/>
        </p:nvSpPr>
        <p:spPr>
          <a:xfrm>
            <a:off x="2761488" y="4306824"/>
            <a:ext cx="980237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dirty="0">
                <a:solidFill>
                  <a:srgbClr val="2563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Тяньцзинь</a:t>
            </a:r>
            <a:endParaRPr lang="en-US" sz="950" dirty="0"/>
          </a:p>
        </p:txBody>
      </p:sp>
      <p:sp>
        <p:nvSpPr>
          <p:cNvPr id="33" name="Shape 30"/>
          <p:cNvSpPr/>
          <p:nvPr/>
        </p:nvSpPr>
        <p:spPr>
          <a:xfrm>
            <a:off x="822960" y="4690872"/>
            <a:ext cx="899770" cy="292608"/>
          </a:xfrm>
          <a:prstGeom prst="roundRect">
            <a:avLst>
              <a:gd name="adj" fmla="val 18750"/>
            </a:avLst>
          </a:prstGeom>
          <a:solidFill>
            <a:srgbClr val="EAF0FC"/>
          </a:solidFill>
          <a:ln/>
        </p:spPr>
      </p:sp>
      <p:sp>
        <p:nvSpPr>
          <p:cNvPr id="34" name="Text 31"/>
          <p:cNvSpPr/>
          <p:nvPr/>
        </p:nvSpPr>
        <p:spPr>
          <a:xfrm>
            <a:off x="822960" y="4690872"/>
            <a:ext cx="89977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dirty="0">
                <a:solidFill>
                  <a:srgbClr val="2563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Чжэнчжоу</a:t>
            </a:r>
            <a:endParaRPr lang="en-US" sz="950" dirty="0"/>
          </a:p>
        </p:txBody>
      </p:sp>
      <p:sp>
        <p:nvSpPr>
          <p:cNvPr id="35" name="Text 32"/>
          <p:cNvSpPr/>
          <p:nvPr/>
        </p:nvSpPr>
        <p:spPr>
          <a:xfrm>
            <a:off x="822960" y="5029200"/>
            <a:ext cx="3045866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indent="0" marL="0">
              <a:lnSpc>
                <a:spcPct val="105000"/>
              </a:lnSpc>
              <a:buNone/>
            </a:pPr>
            <a:r>
              <a:rPr lang="en-US" sz="950" dirty="0">
                <a:solidFill>
                  <a:srgbClr val="8A97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клиент может своими силами доставить груз в Маньчжурию — мы подхватываем его с погранперехода.</a:t>
            </a:r>
            <a:endParaRPr lang="en-US" sz="950" dirty="0"/>
          </a:p>
        </p:txBody>
      </p:sp>
      <p:sp>
        <p:nvSpPr>
          <p:cNvPr id="36" name="Shape 33"/>
          <p:cNvSpPr/>
          <p:nvPr/>
        </p:nvSpPr>
        <p:spPr>
          <a:xfrm>
            <a:off x="4344314" y="1737360"/>
            <a:ext cx="3503066" cy="4160520"/>
          </a:xfrm>
          <a:prstGeom prst="roundRect">
            <a:avLst>
              <a:gd name="adj" fmla="val 2610"/>
            </a:avLst>
          </a:prstGeom>
          <a:solidFill>
            <a:srgbClr val="EFF3FB"/>
          </a:solidFill>
          <a:ln/>
          <a:effectLst>
            <a:outerShdw sx="100000" sy="100000" kx="0" ky="0" algn="bl" rotWithShape="0" blurRad="127000" dist="38100" dir="5400000">
              <a:srgbClr val="9AA7BD">
                <a:alpha val="26000"/>
              </a:srgbClr>
            </a:outerShdw>
          </a:effectLst>
        </p:spPr>
      </p:sp>
      <p:pic>
        <p:nvPicPr>
          <p:cNvPr id="37" name="Image 1" descr="gt_route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346" y="1993392"/>
            <a:ext cx="457200" cy="457200"/>
          </a:xfrm>
          <a:prstGeom prst="rect">
            <a:avLst/>
          </a:prstGeom>
        </p:spPr>
      </p:pic>
      <p:sp>
        <p:nvSpPr>
          <p:cNvPr id="38" name="Text 34"/>
          <p:cNvSpPr/>
          <p:nvPr/>
        </p:nvSpPr>
        <p:spPr>
          <a:xfrm>
            <a:off x="5203850" y="1993392"/>
            <a:ext cx="244236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50" b="1" spc="100" kern="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</a:t>
            </a:r>
            <a:endParaRPr lang="en-US" sz="1150" dirty="0"/>
          </a:p>
        </p:txBody>
      </p:sp>
      <p:sp>
        <p:nvSpPr>
          <p:cNvPr id="39" name="Text 35"/>
          <p:cNvSpPr/>
          <p:nvPr/>
        </p:nvSpPr>
        <p:spPr>
          <a:xfrm>
            <a:off x="4600346" y="2606040"/>
            <a:ext cx="3045866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Маньчжурия</a:t>
            </a:r>
            <a:endParaRPr lang="en-US" sz="1400" dirty="0"/>
          </a:p>
        </p:txBody>
      </p:sp>
      <p:sp>
        <p:nvSpPr>
          <p:cNvPr id="40" name="Text 36"/>
          <p:cNvSpPr/>
          <p:nvPr/>
        </p:nvSpPr>
        <p:spPr>
          <a:xfrm>
            <a:off x="4600346" y="2999232"/>
            <a:ext cx="304586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A64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Погранпереход → Москва</a:t>
            </a:r>
            <a:endParaRPr lang="en-US" sz="1100" dirty="0"/>
          </a:p>
        </p:txBody>
      </p:sp>
      <p:sp>
        <p:nvSpPr>
          <p:cNvPr id="41" name="Text 37"/>
          <p:cNvSpPr/>
          <p:nvPr/>
        </p:nvSpPr>
        <p:spPr>
          <a:xfrm>
            <a:off x="4600346" y="3429000"/>
            <a:ext cx="3064154" cy="2331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5000"/>
              </a:lnSpc>
              <a:spcAft>
                <a:spcPts val="300"/>
              </a:spcAft>
              <a:buNone/>
            </a:pPr>
            <a:r>
              <a:rPr lang="en-US" sz="1000" b="1" dirty="0">
                <a:solidFill>
                  <a:srgbClr val="2563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LTL — сборные грузы</a:t>
            </a:r>
            <a:endParaRPr lang="en-US" sz="1000" dirty="0"/>
          </a:p>
          <a:p>
            <a:pPr indent="0" marL="0">
              <a:lnSpc>
                <a:spcPct val="105000"/>
              </a:lnSpc>
              <a:spcAft>
                <a:spcPts val="1200"/>
              </a:spcAft>
              <a:buNone/>
            </a:pPr>
            <a:r>
              <a:rPr lang="en-US" sz="1000" dirty="0">
                <a:solidFill>
                  <a:srgbClr val="8A97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Собираем сборные партии на Москву, Санкт-Петербург и другие города России — удобно при небольших объёмах.</a:t>
            </a:r>
            <a:endParaRPr lang="en-US" sz="1000" dirty="0"/>
          </a:p>
          <a:p>
            <a:pPr indent="0" marL="0">
              <a:lnSpc>
                <a:spcPct val="105000"/>
              </a:lnSpc>
              <a:spcAft>
                <a:spcPts val="300"/>
              </a:spcAft>
              <a:buNone/>
            </a:pPr>
            <a:r>
              <a:rPr lang="en-US" sz="1000" b="1" dirty="0">
                <a:solidFill>
                  <a:srgbClr val="2563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Финальная доставка</a:t>
            </a:r>
            <a:endParaRPr lang="en-US" sz="1000" dirty="0"/>
          </a:p>
          <a:p>
            <a:pPr indent="0" marL="0">
              <a:lnSpc>
                <a:spcPct val="105000"/>
              </a:lnSpc>
              <a:buNone/>
            </a:pPr>
            <a:r>
              <a:rPr lang="en-US" sz="1000" dirty="0">
                <a:solidFill>
                  <a:srgbClr val="8A97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Вывоз с СВХ и доставка до двери клиента в нужном городе.</a:t>
            </a:r>
            <a:endParaRPr lang="en-US" sz="1000" dirty="0"/>
          </a:p>
        </p:txBody>
      </p:sp>
      <p:sp>
        <p:nvSpPr>
          <p:cNvPr id="42" name="Shape 38"/>
          <p:cNvSpPr/>
          <p:nvPr/>
        </p:nvSpPr>
        <p:spPr>
          <a:xfrm>
            <a:off x="8121701" y="1737360"/>
            <a:ext cx="3503066" cy="4160520"/>
          </a:xfrm>
          <a:prstGeom prst="roundRect">
            <a:avLst>
              <a:gd name="adj" fmla="val 261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27000" dist="38100" dir="5400000">
              <a:srgbClr val="9AA7BD">
                <a:alpha val="26000"/>
              </a:srgbClr>
            </a:outerShdw>
          </a:effectLst>
        </p:spPr>
      </p:sp>
      <p:pic>
        <p:nvPicPr>
          <p:cNvPr id="43" name="Image 2" descr="gt_shiel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733" y="1993392"/>
            <a:ext cx="457200" cy="457200"/>
          </a:xfrm>
          <a:prstGeom prst="rect">
            <a:avLst/>
          </a:prstGeom>
        </p:spPr>
      </p:pic>
      <p:sp>
        <p:nvSpPr>
          <p:cNvPr id="44" name="Text 39"/>
          <p:cNvSpPr/>
          <p:nvPr/>
        </p:nvSpPr>
        <p:spPr>
          <a:xfrm>
            <a:off x="8981237" y="1993392"/>
            <a:ext cx="244236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50" b="1" spc="100" kern="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ТАМОЖНЯ В МОСКВЕ</a:t>
            </a:r>
            <a:endParaRPr lang="en-US" sz="1150" dirty="0"/>
          </a:p>
        </p:txBody>
      </p:sp>
      <p:sp>
        <p:nvSpPr>
          <p:cNvPr id="45" name="Text 40"/>
          <p:cNvSpPr/>
          <p:nvPr/>
        </p:nvSpPr>
        <p:spPr>
          <a:xfrm>
            <a:off x="8377733" y="2606040"/>
            <a:ext cx="3045866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формата работы</a:t>
            </a:r>
            <a:endParaRPr lang="en-US" sz="1400" dirty="0"/>
          </a:p>
        </p:txBody>
      </p:sp>
      <p:sp>
        <p:nvSpPr>
          <p:cNvPr id="46" name="Text 41"/>
          <p:cNvSpPr/>
          <p:nvPr/>
        </p:nvSpPr>
        <p:spPr>
          <a:xfrm>
            <a:off x="8377733" y="3108960"/>
            <a:ext cx="3082442" cy="2606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03200" indent="-203200">
              <a:lnSpc>
                <a:spcPct val="105000"/>
              </a:lnSpc>
              <a:spcAft>
                <a:spcPts val="900"/>
              </a:spcAft>
              <a:buSzPct val="100000"/>
              <a:buChar char="•"/>
            </a:pPr>
            <a:r>
              <a:rPr lang="en-US" sz="105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Услуги брокера — растаможка под контракт клиента</a:t>
            </a:r>
            <a:endParaRPr lang="en-US" sz="1050" dirty="0"/>
          </a:p>
          <a:p>
            <a:pPr marL="203200" indent="-203200">
              <a:lnSpc>
                <a:spcPct val="105000"/>
              </a:lnSpc>
              <a:spcAft>
                <a:spcPts val="900"/>
              </a:spcAft>
              <a:buSzPct val="100000"/>
              <a:buChar char="•"/>
            </a:pPr>
            <a:r>
              <a:rPr lang="en-US" sz="105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Растаможка на нас + перепродажа со всеми документами «под ключ»</a:t>
            </a:r>
            <a:endParaRPr lang="en-US" sz="1050" dirty="0"/>
          </a:p>
          <a:p>
            <a:pPr marL="203200" indent="-203200">
              <a:lnSpc>
                <a:spcPct val="105000"/>
              </a:lnSpc>
              <a:spcAft>
                <a:spcPts val="900"/>
              </a:spcAft>
              <a:buSzPct val="100000"/>
              <a:buChar char="•"/>
            </a:pPr>
            <a:r>
              <a:rPr lang="en-US" sz="105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Перетяжка между СВХ в режиме таможенного транзита</a:t>
            </a:r>
            <a:endParaRPr lang="en-US" sz="1050" dirty="0"/>
          </a:p>
          <a:p>
            <a:pPr marL="203200" indent="-203200">
              <a:lnSpc>
                <a:spcPct val="105000"/>
              </a:lnSpc>
              <a:spcAft>
                <a:spcPts val="900"/>
              </a:spcAft>
              <a:buSzPct val="100000"/>
              <a:buChar char="•"/>
            </a:pPr>
            <a:r>
              <a:rPr lang="en-US" sz="105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Торговый дом — если у поставщика нет лицензии на экспорт</a:t>
            </a:r>
            <a:endParaRPr lang="en-US" sz="1050" dirty="0"/>
          </a:p>
        </p:txBody>
      </p:sp>
      <p:sp>
        <p:nvSpPr>
          <p:cNvPr id="47" name="Shape 42"/>
          <p:cNvSpPr/>
          <p:nvPr/>
        </p:nvSpPr>
        <p:spPr>
          <a:xfrm>
            <a:off x="566928" y="6272784"/>
            <a:ext cx="11057839" cy="0"/>
          </a:xfrm>
          <a:prstGeom prst="line">
            <a:avLst/>
          </a:prstGeom>
          <a:noFill/>
          <a:ln w="12700">
            <a:solidFill>
              <a:srgbClr val="E3E8F0"/>
            </a:solidFill>
            <a:prstDash val="solid"/>
          </a:ln>
        </p:spPr>
      </p:sp>
      <p:sp>
        <p:nvSpPr>
          <p:cNvPr id="48" name="Text 43"/>
          <p:cNvSpPr/>
          <p:nvPr/>
        </p:nvSpPr>
        <p:spPr>
          <a:xfrm>
            <a:off x="566928" y="6364224"/>
            <a:ext cx="27432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Eagle</a:t>
            </a:r>
            <a:pPr indent="0" marL="0">
              <a:buNone/>
            </a:pPr>
            <a:r>
              <a:rPr lang="en-US" sz="1300" b="1" dirty="0">
                <a:solidFill>
                  <a:srgbClr val="2563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way</a:t>
            </a:r>
            <a:endParaRPr lang="en-US" sz="1300" dirty="0"/>
          </a:p>
        </p:txBody>
      </p:sp>
      <p:sp>
        <p:nvSpPr>
          <p:cNvPr id="49" name="Text 44"/>
          <p:cNvSpPr/>
          <p:nvPr/>
        </p:nvSpPr>
        <p:spPr>
          <a:xfrm>
            <a:off x="8881567" y="6364224"/>
            <a:ext cx="27432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20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</a:t>
            </a:r>
            <a:pPr algn="r" indent="0" marL="0">
              <a:buNone/>
            </a:pPr>
            <a:r>
              <a:rPr lang="en-US" sz="1200" dirty="0">
                <a:solidFill>
                  <a:srgbClr val="8A97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/ 18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57200"/>
            <a:ext cx="82296" cy="603504"/>
          </a:xfrm>
          <a:prstGeom prst="roundRect">
            <a:avLst>
              <a:gd name="adj" fmla="val 44444"/>
            </a:avLst>
          </a:prstGeom>
          <a:solidFill>
            <a:srgbClr val="2563EB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365760"/>
            <a:ext cx="10515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работы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777240" y="950976"/>
            <a:ext cx="105156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dirty="0">
                <a:solidFill>
                  <a:srgbClr val="8A97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у нас офисы и склады</a:t>
            </a:r>
            <a:endParaRPr lang="en-US" sz="1300" dirty="0"/>
          </a:p>
        </p:txBody>
      </p:sp>
      <p:sp>
        <p:nvSpPr>
          <p:cNvPr id="5" name="Shape 3"/>
          <p:cNvSpPr/>
          <p:nvPr/>
        </p:nvSpPr>
        <p:spPr>
          <a:xfrm>
            <a:off x="566928" y="1783080"/>
            <a:ext cx="3515258" cy="3383280"/>
          </a:xfrm>
          <a:prstGeom prst="roundRect">
            <a:avLst>
              <a:gd name="adj" fmla="val 2703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27000" dist="38100" dir="5400000">
              <a:srgbClr val="9AA7BD">
                <a:alpha val="26000"/>
              </a:srgbClr>
            </a:outerShdw>
          </a:effectLst>
        </p:spPr>
      </p:sp>
      <p:pic>
        <p:nvPicPr>
          <p:cNvPr id="6" name="Image 0" descr="gt_map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2039112"/>
            <a:ext cx="457200" cy="45720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426464" y="2039112"/>
            <a:ext cx="245455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50" b="1" spc="100" kern="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</a:t>
            </a:r>
            <a:endParaRPr lang="en-US" sz="1150" dirty="0"/>
          </a:p>
        </p:txBody>
      </p:sp>
      <p:sp>
        <p:nvSpPr>
          <p:cNvPr id="8" name="Text 5"/>
          <p:cNvSpPr/>
          <p:nvPr/>
        </p:nvSpPr>
        <p:spPr>
          <a:xfrm>
            <a:off x="822960" y="2651760"/>
            <a:ext cx="3094634" cy="2331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03200" indent="-203200">
              <a:lnSpc>
                <a:spcPct val="104000"/>
              </a:lnSpc>
              <a:spcAft>
                <a:spcPts val="1000"/>
              </a:spcAft>
              <a:buSzPct val="100000"/>
              <a:buChar char="•"/>
            </a:pPr>
            <a:r>
              <a:rPr lang="en-US" sz="120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Гуанчжоу</a:t>
            </a:r>
            <a:endParaRPr lang="en-US" sz="1200" dirty="0"/>
          </a:p>
          <a:p>
            <a:pPr marL="203200" indent="-203200">
              <a:lnSpc>
                <a:spcPct val="104000"/>
              </a:lnSpc>
              <a:spcAft>
                <a:spcPts val="1000"/>
              </a:spcAft>
              <a:buSzPct val="100000"/>
              <a:buChar char="•"/>
            </a:pPr>
            <a:r>
              <a:rPr lang="en-US" sz="120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Иу</a:t>
            </a:r>
            <a:endParaRPr lang="en-US" sz="1200" dirty="0"/>
          </a:p>
          <a:p>
            <a:pPr marL="203200" indent="-203200">
              <a:lnSpc>
                <a:spcPct val="104000"/>
              </a:lnSpc>
              <a:spcAft>
                <a:spcPts val="1000"/>
              </a:spcAft>
              <a:buSzPct val="100000"/>
              <a:buChar char="•"/>
            </a:pPr>
            <a:r>
              <a:rPr lang="en-US" sz="120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Фошань</a:t>
            </a:r>
            <a:endParaRPr lang="en-US" sz="1200" dirty="0"/>
          </a:p>
          <a:p>
            <a:pPr marL="203200" indent="-203200">
              <a:lnSpc>
                <a:spcPct val="104000"/>
              </a:lnSpc>
              <a:spcAft>
                <a:spcPts val="1000"/>
              </a:spcAft>
              <a:buSzPct val="100000"/>
              <a:buChar char="•"/>
            </a:pPr>
            <a:r>
              <a:rPr lang="en-US" sz="120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Урумчи</a:t>
            </a:r>
            <a:endParaRPr lang="en-US" sz="1200" dirty="0"/>
          </a:p>
          <a:p>
            <a:pPr marL="203200" indent="-203200">
              <a:lnSpc>
                <a:spcPct val="104000"/>
              </a:lnSpc>
              <a:spcAft>
                <a:spcPts val="1000"/>
              </a:spcAft>
              <a:buSzPct val="100000"/>
              <a:buChar char="•"/>
            </a:pPr>
            <a:r>
              <a:rPr lang="en-US" sz="120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Хоргос</a:t>
            </a:r>
            <a:endParaRPr lang="en-US" sz="1200" dirty="0"/>
          </a:p>
          <a:p>
            <a:pPr marL="203200" indent="-203200">
              <a:lnSpc>
                <a:spcPct val="104000"/>
              </a:lnSpc>
              <a:spcAft>
                <a:spcPts val="1000"/>
              </a:spcAft>
              <a:buSzPct val="100000"/>
              <a:buChar char="•"/>
            </a:pPr>
            <a:r>
              <a:rPr lang="en-US" sz="120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Дулати</a:t>
            </a:r>
            <a:endParaRPr lang="en-US" sz="1200" dirty="0"/>
          </a:p>
        </p:txBody>
      </p:sp>
      <p:sp>
        <p:nvSpPr>
          <p:cNvPr id="9" name="Shape 6"/>
          <p:cNvSpPr/>
          <p:nvPr/>
        </p:nvSpPr>
        <p:spPr>
          <a:xfrm>
            <a:off x="4338218" y="1783080"/>
            <a:ext cx="3515258" cy="3383280"/>
          </a:xfrm>
          <a:prstGeom prst="roundRect">
            <a:avLst>
              <a:gd name="adj" fmla="val 2703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27000" dist="38100" dir="5400000">
              <a:srgbClr val="9AA7BD">
                <a:alpha val="26000"/>
              </a:srgbClr>
            </a:outerShdw>
          </a:effectLst>
        </p:spPr>
      </p:sp>
      <p:pic>
        <p:nvPicPr>
          <p:cNvPr id="10" name="Image 1" descr="gt_map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250" y="2039112"/>
            <a:ext cx="457200" cy="45720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5197754" y="2039112"/>
            <a:ext cx="245455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50" b="1" spc="100" kern="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</a:t>
            </a:r>
            <a:endParaRPr lang="en-US" sz="1150" dirty="0"/>
          </a:p>
        </p:txBody>
      </p:sp>
      <p:sp>
        <p:nvSpPr>
          <p:cNvPr id="12" name="Text 8"/>
          <p:cNvSpPr/>
          <p:nvPr/>
        </p:nvSpPr>
        <p:spPr>
          <a:xfrm>
            <a:off x="4594250" y="2651760"/>
            <a:ext cx="3094634" cy="2331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03200" indent="-203200">
              <a:lnSpc>
                <a:spcPct val="104000"/>
              </a:lnSpc>
              <a:spcAft>
                <a:spcPts val="1000"/>
              </a:spcAft>
              <a:buSzPct val="100000"/>
              <a:buChar char="•"/>
            </a:pPr>
            <a:r>
              <a:rPr lang="en-US" sz="120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(главный офис)</a:t>
            </a:r>
            <a:endParaRPr lang="en-US" sz="1200" dirty="0"/>
          </a:p>
          <a:p>
            <a:pPr marL="203200" indent="-203200">
              <a:lnSpc>
                <a:spcPct val="104000"/>
              </a:lnSpc>
              <a:spcAft>
                <a:spcPts val="1000"/>
              </a:spcAft>
              <a:buSzPct val="100000"/>
              <a:buChar char="•"/>
            </a:pPr>
            <a:r>
              <a:rPr lang="en-US" sz="120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</a:t>
            </a:r>
            <a:endParaRPr lang="en-US" sz="1200" dirty="0"/>
          </a:p>
          <a:p>
            <a:pPr marL="203200" indent="-203200">
              <a:lnSpc>
                <a:spcPct val="104000"/>
              </a:lnSpc>
              <a:spcAft>
                <a:spcPts val="1000"/>
              </a:spcAft>
              <a:buSzPct val="100000"/>
              <a:buChar char="•"/>
            </a:pPr>
            <a:r>
              <a:rPr lang="en-US" sz="120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</a:t>
            </a:r>
            <a:endParaRPr lang="en-US" sz="1200" dirty="0"/>
          </a:p>
          <a:p>
            <a:pPr marL="203200" indent="-203200">
              <a:lnSpc>
                <a:spcPct val="104000"/>
              </a:lnSpc>
              <a:spcAft>
                <a:spcPts val="1000"/>
              </a:spcAft>
              <a:buSzPct val="100000"/>
              <a:buChar char="•"/>
            </a:pPr>
            <a:r>
              <a:rPr lang="en-US" sz="120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Караганда</a:t>
            </a:r>
            <a:endParaRPr lang="en-US" sz="1200" dirty="0"/>
          </a:p>
        </p:txBody>
      </p:sp>
      <p:sp>
        <p:nvSpPr>
          <p:cNvPr id="13" name="Shape 9"/>
          <p:cNvSpPr/>
          <p:nvPr/>
        </p:nvSpPr>
        <p:spPr>
          <a:xfrm>
            <a:off x="8109509" y="1783080"/>
            <a:ext cx="3515258" cy="3383280"/>
          </a:xfrm>
          <a:prstGeom prst="roundRect">
            <a:avLst>
              <a:gd name="adj" fmla="val 2703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27000" dist="38100" dir="5400000">
              <a:srgbClr val="9AA7BD">
                <a:alpha val="26000"/>
              </a:srgbClr>
            </a:outerShdw>
          </a:effectLst>
        </p:spPr>
      </p:sp>
      <p:pic>
        <p:nvPicPr>
          <p:cNvPr id="14" name="Image 2" descr="gt_map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5541" y="2039112"/>
            <a:ext cx="457200" cy="457200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8969045" y="2039112"/>
            <a:ext cx="245455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50" b="1" spc="100" kern="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</a:t>
            </a:r>
            <a:endParaRPr lang="en-US" sz="1150" dirty="0"/>
          </a:p>
        </p:txBody>
      </p:sp>
      <p:sp>
        <p:nvSpPr>
          <p:cNvPr id="16" name="Text 11"/>
          <p:cNvSpPr/>
          <p:nvPr/>
        </p:nvSpPr>
        <p:spPr>
          <a:xfrm>
            <a:off x="8365541" y="2651760"/>
            <a:ext cx="3094634" cy="2331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03200" indent="-203200">
              <a:lnSpc>
                <a:spcPct val="104000"/>
              </a:lnSpc>
              <a:spcAft>
                <a:spcPts val="1000"/>
              </a:spcAft>
              <a:buSzPct val="100000"/>
              <a:buChar char="•"/>
            </a:pPr>
            <a:r>
              <a:rPr lang="en-US" sz="120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</a:t>
            </a:r>
            <a:endParaRPr lang="en-US" sz="1200" dirty="0"/>
          </a:p>
          <a:p>
            <a:pPr marL="203200" indent="-203200">
              <a:lnSpc>
                <a:spcPct val="104000"/>
              </a:lnSpc>
              <a:spcAft>
                <a:spcPts val="1000"/>
              </a:spcAft>
              <a:buSzPct val="100000"/>
              <a:buChar char="•"/>
            </a:pPr>
            <a:r>
              <a:rPr lang="en-US" sz="120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Санкт-Петербург</a:t>
            </a:r>
            <a:endParaRPr lang="en-US" sz="1200" dirty="0"/>
          </a:p>
          <a:p>
            <a:pPr marL="203200" indent="-203200">
              <a:lnSpc>
                <a:spcPct val="104000"/>
              </a:lnSpc>
              <a:spcAft>
                <a:spcPts val="1000"/>
              </a:spcAft>
              <a:buSzPct val="100000"/>
              <a:buChar char="•"/>
            </a:pPr>
            <a:r>
              <a:rPr lang="en-US" sz="120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Екатеринбург</a:t>
            </a:r>
            <a:endParaRPr lang="en-US" sz="1200" dirty="0"/>
          </a:p>
          <a:p>
            <a:pPr marL="203200" indent="-203200">
              <a:lnSpc>
                <a:spcPct val="104000"/>
              </a:lnSpc>
              <a:spcAft>
                <a:spcPts val="1000"/>
              </a:spcAft>
              <a:buSzPct val="100000"/>
              <a:buChar char="•"/>
            </a:pPr>
            <a:r>
              <a:rPr lang="en-US" sz="120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Омск</a:t>
            </a:r>
            <a:endParaRPr lang="en-US" sz="1200" dirty="0"/>
          </a:p>
        </p:txBody>
      </p:sp>
      <p:sp>
        <p:nvSpPr>
          <p:cNvPr id="17" name="Shape 12"/>
          <p:cNvSpPr/>
          <p:nvPr/>
        </p:nvSpPr>
        <p:spPr>
          <a:xfrm>
            <a:off x="566928" y="6272784"/>
            <a:ext cx="11057839" cy="0"/>
          </a:xfrm>
          <a:prstGeom prst="line">
            <a:avLst/>
          </a:prstGeom>
          <a:noFill/>
          <a:ln w="12700">
            <a:solidFill>
              <a:srgbClr val="E3E8F0"/>
            </a:solidFill>
            <a:prstDash val="solid"/>
          </a:ln>
        </p:spPr>
      </p:sp>
      <p:sp>
        <p:nvSpPr>
          <p:cNvPr id="18" name="Text 13"/>
          <p:cNvSpPr/>
          <p:nvPr/>
        </p:nvSpPr>
        <p:spPr>
          <a:xfrm>
            <a:off x="566928" y="6364224"/>
            <a:ext cx="27432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Eagle</a:t>
            </a:r>
            <a:pPr indent="0" marL="0">
              <a:buNone/>
            </a:pPr>
            <a:r>
              <a:rPr lang="en-US" sz="1300" b="1" dirty="0">
                <a:solidFill>
                  <a:srgbClr val="2563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way</a:t>
            </a:r>
            <a:endParaRPr lang="en-US" sz="1300" dirty="0"/>
          </a:p>
        </p:txBody>
      </p:sp>
      <p:sp>
        <p:nvSpPr>
          <p:cNvPr id="19" name="Text 14"/>
          <p:cNvSpPr/>
          <p:nvPr/>
        </p:nvSpPr>
        <p:spPr>
          <a:xfrm>
            <a:off x="8881567" y="6364224"/>
            <a:ext cx="27432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20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 </a:t>
            </a:r>
            <a:pPr algn="r" indent="0" marL="0">
              <a:buNone/>
            </a:pPr>
            <a:r>
              <a:rPr lang="en-US" sz="1200" dirty="0">
                <a:solidFill>
                  <a:srgbClr val="8A97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/ 18</a:t>
            </a:r>
            <a:endParaRPr lang="en-US" sz="1200" dirty="0"/>
          </a:p>
        </p:txBody>
      </p:sp>
      <p:sp>
        <p:nvSpPr>
          <p:cNvPr id="20" name="Text 15"/>
          <p:cNvSpPr/>
          <p:nvPr/>
        </p:nvSpPr>
        <p:spPr>
          <a:xfrm>
            <a:off x="566928" y="5532120"/>
            <a:ext cx="11057839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i="1" dirty="0">
                <a:solidFill>
                  <a:srgbClr val="5A64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работаем с клиентами из Кыргызстана и Узбекистана — для тех, кто закупает товары в Китае.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57200"/>
            <a:ext cx="82296" cy="603504"/>
          </a:xfrm>
          <a:prstGeom prst="roundRect">
            <a:avLst>
              <a:gd name="adj" fmla="val 44444"/>
            </a:avLst>
          </a:prstGeom>
          <a:solidFill>
            <a:srgbClr val="2563EB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365760"/>
            <a:ext cx="10515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90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Форматы доставки под разные задачи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777240" y="950976"/>
            <a:ext cx="105156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dirty="0">
                <a:solidFill>
                  <a:srgbClr val="8A97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Карго, официальная схема и выкуп товаров</a:t>
            </a:r>
            <a:endParaRPr lang="en-US" sz="1300" dirty="0"/>
          </a:p>
        </p:txBody>
      </p:sp>
      <p:sp>
        <p:nvSpPr>
          <p:cNvPr id="5" name="Shape 3"/>
          <p:cNvSpPr/>
          <p:nvPr/>
        </p:nvSpPr>
        <p:spPr>
          <a:xfrm>
            <a:off x="566928" y="1737360"/>
            <a:ext cx="3503066" cy="4114800"/>
          </a:xfrm>
          <a:prstGeom prst="roundRect">
            <a:avLst>
              <a:gd name="adj" fmla="val 261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27000" dist="38100" dir="5400000">
              <a:srgbClr val="9AA7BD">
                <a:alpha val="26000"/>
              </a:srgbClr>
            </a:outerShdw>
          </a:effectLst>
        </p:spPr>
      </p:sp>
      <p:pic>
        <p:nvPicPr>
          <p:cNvPr id="6" name="Image 0" descr="gt_truck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248" y="1993392"/>
            <a:ext cx="530352" cy="530352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841248" y="2651760"/>
            <a:ext cx="295442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100" kern="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КАРГО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841248" y="2962656"/>
            <a:ext cx="2954426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2563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0,8 $</a:t>
            </a:r>
            <a:pPr indent="0" marL="0">
              <a:buNone/>
            </a:pPr>
            <a:r>
              <a:rPr lang="en-US" sz="1200" dirty="0">
                <a:solidFill>
                  <a:srgbClr val="8A97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/кг</a:t>
            </a:r>
            <a:endParaRPr lang="en-US" sz="3000" dirty="0"/>
          </a:p>
        </p:txBody>
      </p:sp>
      <p:sp>
        <p:nvSpPr>
          <p:cNvPr id="9" name="Shape 6"/>
          <p:cNvSpPr/>
          <p:nvPr/>
        </p:nvSpPr>
        <p:spPr>
          <a:xfrm>
            <a:off x="841248" y="3611880"/>
            <a:ext cx="2954426" cy="0"/>
          </a:xfrm>
          <a:prstGeom prst="line">
            <a:avLst/>
          </a:prstGeom>
          <a:noFill/>
          <a:ln w="12700">
            <a:solidFill>
              <a:srgbClr val="E3E8F0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841248" y="3703320"/>
            <a:ext cx="295442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50" dirty="0">
                <a:solidFill>
                  <a:srgbClr val="8A97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Минимум</a:t>
            </a:r>
            <a:endParaRPr lang="en-US" sz="950" dirty="0"/>
          </a:p>
        </p:txBody>
      </p:sp>
      <p:sp>
        <p:nvSpPr>
          <p:cNvPr id="11" name="Text 8"/>
          <p:cNvSpPr/>
          <p:nvPr/>
        </p:nvSpPr>
        <p:spPr>
          <a:xfrm>
            <a:off x="841248" y="3703320"/>
            <a:ext cx="295442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5 кг</a:t>
            </a:r>
            <a:endParaRPr lang="en-US" sz="950" dirty="0"/>
          </a:p>
        </p:txBody>
      </p:sp>
      <p:sp>
        <p:nvSpPr>
          <p:cNvPr id="12" name="Text 9"/>
          <p:cNvSpPr/>
          <p:nvPr/>
        </p:nvSpPr>
        <p:spPr>
          <a:xfrm>
            <a:off x="841248" y="4087368"/>
            <a:ext cx="295442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50" dirty="0">
                <a:solidFill>
                  <a:srgbClr val="8A97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Сроки / валюта</a:t>
            </a:r>
            <a:endParaRPr lang="en-US" sz="950" dirty="0"/>
          </a:p>
        </p:txBody>
      </p:sp>
      <p:sp>
        <p:nvSpPr>
          <p:cNvPr id="13" name="Text 10"/>
          <p:cNvSpPr/>
          <p:nvPr/>
        </p:nvSpPr>
        <p:spPr>
          <a:xfrm>
            <a:off x="841248" y="4087368"/>
            <a:ext cx="295442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 7–14 дн. · ЖД 14–25 дн.</a:t>
            </a:r>
            <a:endParaRPr lang="en-US" sz="950" dirty="0"/>
          </a:p>
        </p:txBody>
      </p:sp>
      <p:sp>
        <p:nvSpPr>
          <p:cNvPr id="14" name="Shape 11"/>
          <p:cNvSpPr/>
          <p:nvPr/>
        </p:nvSpPr>
        <p:spPr>
          <a:xfrm>
            <a:off x="841248" y="4480560"/>
            <a:ext cx="2954426" cy="0"/>
          </a:xfrm>
          <a:prstGeom prst="line">
            <a:avLst/>
          </a:prstGeom>
          <a:noFill/>
          <a:ln w="12700">
            <a:solidFill>
              <a:srgbClr val="E3E8F0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841248" y="4617720"/>
            <a:ext cx="3000146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6000"/>
              </a:lnSpc>
              <a:buNone/>
            </a:pPr>
            <a:r>
              <a:rPr lang="en-US" sz="1000" dirty="0">
                <a:solidFill>
                  <a:srgbClr val="8A97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формальности на Eagleway. Подходит интернет-магазинам, мелкому опту и регулярным закупкам.</a:t>
            </a:r>
            <a:endParaRPr lang="en-US" sz="1000" dirty="0"/>
          </a:p>
        </p:txBody>
      </p:sp>
      <p:sp>
        <p:nvSpPr>
          <p:cNvPr id="16" name="Shape 13"/>
          <p:cNvSpPr/>
          <p:nvPr/>
        </p:nvSpPr>
        <p:spPr>
          <a:xfrm>
            <a:off x="4344314" y="1737360"/>
            <a:ext cx="3503066" cy="4114800"/>
          </a:xfrm>
          <a:prstGeom prst="roundRect">
            <a:avLst>
              <a:gd name="adj" fmla="val 261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27000" dist="38100" dir="5400000">
              <a:srgbClr val="9AA7BD">
                <a:alpha val="26000"/>
              </a:srgbClr>
            </a:outerShdw>
          </a:effectLst>
        </p:spPr>
      </p:sp>
      <p:pic>
        <p:nvPicPr>
          <p:cNvPr id="17" name="Image 1" descr="gt_shiel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634" y="1993392"/>
            <a:ext cx="530352" cy="530352"/>
          </a:xfrm>
          <a:prstGeom prst="rect">
            <a:avLst/>
          </a:prstGeom>
        </p:spPr>
      </p:pic>
      <p:sp>
        <p:nvSpPr>
          <p:cNvPr id="18" name="Text 14"/>
          <p:cNvSpPr/>
          <p:nvPr/>
        </p:nvSpPr>
        <p:spPr>
          <a:xfrm>
            <a:off x="4618634" y="2651760"/>
            <a:ext cx="295442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100" kern="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ОФИЦИАЛЬНАЯ</a:t>
            </a:r>
            <a:endParaRPr lang="en-US" sz="1300" dirty="0"/>
          </a:p>
        </p:txBody>
      </p:sp>
      <p:sp>
        <p:nvSpPr>
          <p:cNvPr id="19" name="Text 15"/>
          <p:cNvSpPr/>
          <p:nvPr/>
        </p:nvSpPr>
        <p:spPr>
          <a:xfrm>
            <a:off x="4618634" y="2962656"/>
            <a:ext cx="2954426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2563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0,5 $</a:t>
            </a:r>
            <a:pPr indent="0" marL="0">
              <a:buNone/>
            </a:pPr>
            <a:r>
              <a:rPr lang="en-US" sz="1200" dirty="0">
                <a:solidFill>
                  <a:srgbClr val="8A97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/кг</a:t>
            </a:r>
            <a:endParaRPr lang="en-US" sz="3000" dirty="0"/>
          </a:p>
        </p:txBody>
      </p:sp>
      <p:sp>
        <p:nvSpPr>
          <p:cNvPr id="20" name="Shape 16"/>
          <p:cNvSpPr/>
          <p:nvPr/>
        </p:nvSpPr>
        <p:spPr>
          <a:xfrm>
            <a:off x="4618634" y="3611880"/>
            <a:ext cx="2954426" cy="0"/>
          </a:xfrm>
          <a:prstGeom prst="line">
            <a:avLst/>
          </a:prstGeom>
          <a:noFill/>
          <a:ln w="12700">
            <a:solidFill>
              <a:srgbClr val="E3E8F0"/>
            </a:solidFill>
            <a:prstDash val="solid"/>
          </a:ln>
        </p:spPr>
      </p:sp>
      <p:sp>
        <p:nvSpPr>
          <p:cNvPr id="21" name="Text 17"/>
          <p:cNvSpPr/>
          <p:nvPr/>
        </p:nvSpPr>
        <p:spPr>
          <a:xfrm>
            <a:off x="4618634" y="3703320"/>
            <a:ext cx="295442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50" dirty="0">
                <a:solidFill>
                  <a:srgbClr val="8A97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Минимум</a:t>
            </a:r>
            <a:endParaRPr lang="en-US" sz="950" dirty="0"/>
          </a:p>
        </p:txBody>
      </p:sp>
      <p:sp>
        <p:nvSpPr>
          <p:cNvPr id="22" name="Text 18"/>
          <p:cNvSpPr/>
          <p:nvPr/>
        </p:nvSpPr>
        <p:spPr>
          <a:xfrm>
            <a:off x="4618634" y="3703320"/>
            <a:ext cx="295442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50 кг</a:t>
            </a:r>
            <a:endParaRPr lang="en-US" sz="950" dirty="0"/>
          </a:p>
        </p:txBody>
      </p:sp>
      <p:sp>
        <p:nvSpPr>
          <p:cNvPr id="23" name="Text 19"/>
          <p:cNvSpPr/>
          <p:nvPr/>
        </p:nvSpPr>
        <p:spPr>
          <a:xfrm>
            <a:off x="4618634" y="4087368"/>
            <a:ext cx="295442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50" dirty="0">
                <a:solidFill>
                  <a:srgbClr val="8A97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Сроки / валюта</a:t>
            </a:r>
            <a:endParaRPr lang="en-US" sz="950" dirty="0"/>
          </a:p>
        </p:txBody>
      </p:sp>
      <p:sp>
        <p:nvSpPr>
          <p:cNvPr id="24" name="Text 20"/>
          <p:cNvSpPr/>
          <p:nvPr/>
        </p:nvSpPr>
        <p:spPr>
          <a:xfrm>
            <a:off x="4618634" y="4087368"/>
            <a:ext cx="295442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10–18 дней</a:t>
            </a:r>
            <a:endParaRPr lang="en-US" sz="950" dirty="0"/>
          </a:p>
        </p:txBody>
      </p:sp>
      <p:sp>
        <p:nvSpPr>
          <p:cNvPr id="25" name="Shape 21"/>
          <p:cNvSpPr/>
          <p:nvPr/>
        </p:nvSpPr>
        <p:spPr>
          <a:xfrm>
            <a:off x="4618634" y="4480560"/>
            <a:ext cx="2954426" cy="0"/>
          </a:xfrm>
          <a:prstGeom prst="line">
            <a:avLst/>
          </a:prstGeom>
          <a:noFill/>
          <a:ln w="12700">
            <a:solidFill>
              <a:srgbClr val="E3E8F0"/>
            </a:solidFill>
            <a:prstDash val="solid"/>
          </a:ln>
        </p:spPr>
      </p:sp>
      <p:sp>
        <p:nvSpPr>
          <p:cNvPr id="26" name="Text 22"/>
          <p:cNvSpPr/>
          <p:nvPr/>
        </p:nvSpPr>
        <p:spPr>
          <a:xfrm>
            <a:off x="4618634" y="4617720"/>
            <a:ext cx="3000146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6000"/>
              </a:lnSpc>
              <a:buNone/>
            </a:pPr>
            <a:r>
              <a:rPr lang="en-US" sz="1000" dirty="0">
                <a:solidFill>
                  <a:srgbClr val="8A97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Полная легализация, оформление на юрлицо или ИП. ГТД, сертификаты, инвойсы — всё ложится в бухучёт клиента.</a:t>
            </a:r>
            <a:endParaRPr lang="en-US" sz="1000" dirty="0"/>
          </a:p>
        </p:txBody>
      </p:sp>
      <p:sp>
        <p:nvSpPr>
          <p:cNvPr id="27" name="Shape 23"/>
          <p:cNvSpPr/>
          <p:nvPr/>
        </p:nvSpPr>
        <p:spPr>
          <a:xfrm>
            <a:off x="8121701" y="1737360"/>
            <a:ext cx="3503066" cy="4114800"/>
          </a:xfrm>
          <a:prstGeom prst="roundRect">
            <a:avLst>
              <a:gd name="adj" fmla="val 261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27000" dist="38100" dir="5400000">
              <a:srgbClr val="9AA7BD">
                <a:alpha val="26000"/>
              </a:srgbClr>
            </a:outerShdw>
          </a:effectLst>
        </p:spPr>
      </p:sp>
      <p:pic>
        <p:nvPicPr>
          <p:cNvPr id="28" name="Image 2" descr="gt_cart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6021" y="1993392"/>
            <a:ext cx="530352" cy="530352"/>
          </a:xfrm>
          <a:prstGeom prst="rect">
            <a:avLst/>
          </a:prstGeom>
        </p:spPr>
      </p:pic>
      <p:sp>
        <p:nvSpPr>
          <p:cNvPr id="29" name="Text 24"/>
          <p:cNvSpPr/>
          <p:nvPr/>
        </p:nvSpPr>
        <p:spPr>
          <a:xfrm>
            <a:off x="8396021" y="2651760"/>
            <a:ext cx="295442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100" kern="0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ВЫКУП</a:t>
            </a:r>
            <a:endParaRPr lang="en-US" sz="1300" dirty="0"/>
          </a:p>
        </p:txBody>
      </p:sp>
      <p:sp>
        <p:nvSpPr>
          <p:cNvPr id="30" name="Text 25"/>
          <p:cNvSpPr/>
          <p:nvPr/>
        </p:nvSpPr>
        <p:spPr>
          <a:xfrm>
            <a:off x="8396021" y="2962656"/>
            <a:ext cx="2954426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2563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0%</a:t>
            </a:r>
            <a:pPr indent="0" marL="0">
              <a:buNone/>
            </a:pPr>
            <a:endParaRPr lang="en-US" sz="3000" dirty="0"/>
          </a:p>
        </p:txBody>
      </p:sp>
      <p:sp>
        <p:nvSpPr>
          <p:cNvPr id="31" name="Shape 26"/>
          <p:cNvSpPr/>
          <p:nvPr/>
        </p:nvSpPr>
        <p:spPr>
          <a:xfrm>
            <a:off x="8396021" y="3611880"/>
            <a:ext cx="2954426" cy="0"/>
          </a:xfrm>
          <a:prstGeom prst="line">
            <a:avLst/>
          </a:prstGeom>
          <a:noFill/>
          <a:ln w="12700">
            <a:solidFill>
              <a:srgbClr val="E3E8F0"/>
            </a:solidFill>
            <a:prstDash val="solid"/>
          </a:ln>
        </p:spPr>
      </p:sp>
      <p:sp>
        <p:nvSpPr>
          <p:cNvPr id="32" name="Text 27"/>
          <p:cNvSpPr/>
          <p:nvPr/>
        </p:nvSpPr>
        <p:spPr>
          <a:xfrm>
            <a:off x="8396021" y="3703320"/>
            <a:ext cx="295442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50" dirty="0">
                <a:solidFill>
                  <a:srgbClr val="8A97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Минимум</a:t>
            </a:r>
            <a:endParaRPr lang="en-US" sz="950" dirty="0"/>
          </a:p>
        </p:txBody>
      </p:sp>
      <p:sp>
        <p:nvSpPr>
          <p:cNvPr id="33" name="Text 28"/>
          <p:cNvSpPr/>
          <p:nvPr/>
        </p:nvSpPr>
        <p:spPr>
          <a:xfrm>
            <a:off x="8396021" y="3703320"/>
            <a:ext cx="295442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10 кг</a:t>
            </a:r>
            <a:endParaRPr lang="en-US" sz="950" dirty="0"/>
          </a:p>
        </p:txBody>
      </p:sp>
      <p:sp>
        <p:nvSpPr>
          <p:cNvPr id="34" name="Text 29"/>
          <p:cNvSpPr/>
          <p:nvPr/>
        </p:nvSpPr>
        <p:spPr>
          <a:xfrm>
            <a:off x="8396021" y="4087368"/>
            <a:ext cx="295442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50" dirty="0">
                <a:solidFill>
                  <a:srgbClr val="8A97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Сроки / валюта</a:t>
            </a:r>
            <a:endParaRPr lang="en-US" sz="950" dirty="0"/>
          </a:p>
        </p:txBody>
      </p:sp>
      <p:sp>
        <p:nvSpPr>
          <p:cNvPr id="35" name="Text 30"/>
          <p:cNvSpPr/>
          <p:nvPr/>
        </p:nvSpPr>
        <p:spPr>
          <a:xfrm>
            <a:off x="8396021" y="4087368"/>
            <a:ext cx="295442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CNY · USD · KZT · RUB</a:t>
            </a:r>
            <a:endParaRPr lang="en-US" sz="950" dirty="0"/>
          </a:p>
        </p:txBody>
      </p:sp>
      <p:sp>
        <p:nvSpPr>
          <p:cNvPr id="36" name="Shape 31"/>
          <p:cNvSpPr/>
          <p:nvPr/>
        </p:nvSpPr>
        <p:spPr>
          <a:xfrm>
            <a:off x="8396021" y="4480560"/>
            <a:ext cx="2954426" cy="0"/>
          </a:xfrm>
          <a:prstGeom prst="line">
            <a:avLst/>
          </a:prstGeom>
          <a:noFill/>
          <a:ln w="12700">
            <a:solidFill>
              <a:srgbClr val="E3E8F0"/>
            </a:solidFill>
            <a:prstDash val="solid"/>
          </a:ln>
        </p:spPr>
      </p:sp>
      <p:sp>
        <p:nvSpPr>
          <p:cNvPr id="37" name="Text 32"/>
          <p:cNvSpPr/>
          <p:nvPr/>
        </p:nvSpPr>
        <p:spPr>
          <a:xfrm>
            <a:off x="8396021" y="4617720"/>
            <a:ext cx="3000146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6000"/>
              </a:lnSpc>
              <a:buNone/>
            </a:pPr>
            <a:r>
              <a:rPr lang="en-US" sz="1000" dirty="0">
                <a:solidFill>
                  <a:srgbClr val="8A97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Работаем с 1688, Alibaba, Taobao. Находим фабрики, проверяем качество, консолидируем заказы.</a:t>
            </a:r>
            <a:endParaRPr lang="en-US" sz="1000" dirty="0"/>
          </a:p>
        </p:txBody>
      </p:sp>
      <p:sp>
        <p:nvSpPr>
          <p:cNvPr id="38" name="Shape 33"/>
          <p:cNvSpPr/>
          <p:nvPr/>
        </p:nvSpPr>
        <p:spPr>
          <a:xfrm>
            <a:off x="566928" y="6272784"/>
            <a:ext cx="11057839" cy="0"/>
          </a:xfrm>
          <a:prstGeom prst="line">
            <a:avLst/>
          </a:prstGeom>
          <a:noFill/>
          <a:ln w="12700">
            <a:solidFill>
              <a:srgbClr val="E3E8F0"/>
            </a:solidFill>
            <a:prstDash val="solid"/>
          </a:ln>
        </p:spPr>
      </p:sp>
      <p:sp>
        <p:nvSpPr>
          <p:cNvPr id="39" name="Text 34"/>
          <p:cNvSpPr/>
          <p:nvPr/>
        </p:nvSpPr>
        <p:spPr>
          <a:xfrm>
            <a:off x="566928" y="6364224"/>
            <a:ext cx="27432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Eagle</a:t>
            </a:r>
            <a:pPr indent="0" marL="0">
              <a:buNone/>
            </a:pPr>
            <a:r>
              <a:rPr lang="en-US" sz="1300" b="1" dirty="0">
                <a:solidFill>
                  <a:srgbClr val="2563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way</a:t>
            </a:r>
            <a:endParaRPr lang="en-US" sz="1300" dirty="0"/>
          </a:p>
        </p:txBody>
      </p:sp>
      <p:sp>
        <p:nvSpPr>
          <p:cNvPr id="40" name="Text 35"/>
          <p:cNvSpPr/>
          <p:nvPr/>
        </p:nvSpPr>
        <p:spPr>
          <a:xfrm>
            <a:off x="8881567" y="6364224"/>
            <a:ext cx="27432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200" b="1" dirty="0">
                <a:solidFill>
                  <a:srgbClr val="1E2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 </a:t>
            </a:r>
            <a:pPr algn="r" indent="0" marL="0">
              <a:buNone/>
            </a:pPr>
            <a:r>
              <a:rPr lang="en-US" sz="1200" dirty="0">
                <a:solidFill>
                  <a:srgbClr val="8A97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/ 18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2026-07-13T13:15:36Z</dcterms:created>
  <dcterms:modified xsi:type="dcterms:W3CDTF">2026-07-13T13:15:36Z</dcterms:modified>
</cp:coreProperties>
</file>